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12192000" cy="6858000"/>
  <p:notesSz cx="12192000" cy="6858000"/>
  <p:defaultTextStyle>
    <a:defPPr>
      <a:defRPr lang="ru-RU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>
          <p15:clr>
            <a:srgbClr val="A4A3A4"/>
          </p15:clr>
        </p15:guide>
        <p15:guide id="2" orient="horz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5940675A-B579-460E-94D1-54222C63F5DA}" styleName="Нет стиля, сетка таблицы">
    <a:wholeTbl>
      <a:tcTxStyle>
        <a:fontRef idx="minor">
          <a:srgbClr val="000000"/>
        </a:fontRef>
        <a:schemeClr val="tx1"/>
      </a:tcTxStyle>
      <a:tcStyle>
        <a:tcBdr>
          <a:left>
            <a:ln w="12700">
              <a:solidFill>
                <a:schemeClr val="tx1"/>
              </a:solidFill>
            </a:ln>
          </a:left>
          <a:right>
            <a:ln w="12700">
              <a:solidFill>
                <a:schemeClr val="tx1"/>
              </a:solidFill>
            </a:ln>
          </a:right>
          <a:top>
            <a:ln w="12700">
              <a:solidFill>
                <a:schemeClr val="tx1"/>
              </a:solidFill>
            </a:ln>
          </a:top>
          <a:bottom>
            <a:ln w="12700">
              <a:solidFill>
                <a:schemeClr val="tx1"/>
              </a:solidFill>
            </a:ln>
          </a:bottom>
          <a:insideH>
            <a:ln w="12700">
              <a:solidFill>
                <a:schemeClr val="tx1"/>
              </a:solidFill>
            </a:ln>
          </a:insideH>
          <a:insideV>
            <a:ln w="12700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</a:tcStyle>
    </a:band1H>
    <a:band2H>
      <a:tcStyle>
        <a:tcBdr/>
      </a:tcStyle>
    </a:band2H>
    <a:band1V>
      <a:tcStyle>
        <a:tcBdr/>
      </a:tcStyle>
    </a:band1V>
    <a:band2V>
      <a:tcStyle>
        <a:tcBdr/>
      </a:tcStyle>
    </a:band2V>
    <a:lastCol>
      <a:tcStyle>
        <a:tcBdr/>
      </a:tcStyle>
    </a:lastCol>
    <a:firstCol>
      <a:tcStyle>
        <a:tcBdr/>
      </a:tcStyle>
    </a:firstCol>
    <a:lastRow>
      <a:tcStyle>
        <a:tcBdr/>
      </a:tcStyle>
    </a:lastRow>
    <a:seCell>
      <a:tcStyle>
        <a:tcBdr/>
      </a:tcStyle>
    </a:seCell>
    <a:swCell>
      <a:tcStyle>
        <a:tcBdr/>
      </a:tcStyle>
    </a:swCell>
    <a:firstRow>
      <a:tcStyle>
        <a:tcBdr/>
      </a:tcStyle>
    </a:firstRow>
    <a:neCell>
      <a:tcStyle>
        <a:tcBdr/>
      </a:tcStyle>
    </a:neCell>
    <a:nwCell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2" d="100"/>
          <a:sy n="72" d="100"/>
        </p:scale>
        <p:origin x="816" y="72"/>
      </p:cViewPr>
      <p:guideLst>
        <p:guide pos="384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" preserve="1" userDrawn="1">
  <p:cSld name="Титульный слайд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 bwMode="auto"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 bwMode="auto"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>
              <a:defRPr/>
            </a:pPr>
            <a:r>
              <a:rPr lang="ru-RU"/>
              <a:t>Образец подзаголовка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516BC136-19E1-4CDE-8A7B-E96C472B001B}" type="datetime1">
              <a:rPr lang="ru-RU"/>
              <a:t>27.11.2024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EB092CF9-F46D-4F0B-812A-240F1E00EE51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x" preserve="1" userDrawn="1">
  <p:cSld name="Заголовок и вертикальный текс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24CB2FE9-53D1-4ADD-B2D6-C932B88D391E}" type="datetime1">
              <a:rPr lang="ru-RU"/>
              <a:t>27.11.2024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EB092CF9-F46D-4F0B-812A-240F1E00EE51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itleAndTx" preserve="1" userDrawn="1">
  <p:cSld name="Вертикальный заголовок и текс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 bwMode="auto">
          <a:xfrm>
            <a:off x="8724900" y="365125"/>
            <a:ext cx="2628900" cy="5811838"/>
          </a:xfrm>
        </p:spPr>
        <p:txBody>
          <a:bodyPr vert="eaVert"/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 bwMode="auto">
          <a:xfrm>
            <a:off x="838200" y="365125"/>
            <a:ext cx="7734300" cy="5811838"/>
          </a:xfrm>
        </p:spPr>
        <p:txBody>
          <a:bodyPr vert="eaVer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DDE58762-BEEC-4B90-AC7B-141794A04795}" type="datetime1">
              <a:rPr lang="ru-RU"/>
              <a:t>27.11.2024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EB092CF9-F46D-4F0B-812A-240F1E00EE51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 userDrawn="1">
  <p:cSld name="Заголовок и объек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DE66D987-62A1-4D66-A57B-103BC5CA4B8D}" type="datetime1">
              <a:rPr lang="ru-RU"/>
              <a:t>27.11.2024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EB092CF9-F46D-4F0B-812A-240F1E00EE51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secHead" preserve="1" userDrawn="1">
  <p:cSld name="Заголовок раздел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000952A9-6724-4BE1-9E38-18C1FB1B1B2F}" type="datetime1">
              <a:rPr lang="ru-RU"/>
              <a:t>27.11.2024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EB092CF9-F46D-4F0B-812A-240F1E00EE51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Obj" preserve="1" userDrawn="1">
  <p:cSld name="Два объект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 bwMode="auto">
          <a:xfrm>
            <a:off x="838200" y="1825625"/>
            <a:ext cx="5181600" cy="4351338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 bwMode="auto">
          <a:xfrm>
            <a:off x="6172200" y="1825625"/>
            <a:ext cx="5181600" cy="4351338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73FD470E-CC0C-48B3-AC69-F0185F197664}" type="datetime1">
              <a:rPr lang="ru-RU"/>
              <a:t>27.11.2024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EB092CF9-F46D-4F0B-812A-240F1E00EE51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TxTwoObj" preserve="1" userDrawn="1">
  <p:cSld name="Сравнение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839788" y="365125"/>
            <a:ext cx="10515600" cy="1325563"/>
          </a:xfrm>
        </p:spPr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 bwMode="auto">
          <a:xfrm>
            <a:off x="839788" y="2505074"/>
            <a:ext cx="5157787" cy="3684588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 bwMode="auto"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 bwMode="auto">
          <a:xfrm>
            <a:off x="6172200" y="2505074"/>
            <a:ext cx="5183188" cy="3684588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9BA29930-FE4A-43C5-B1E5-2A184D87F01C}" type="datetime1">
              <a:rPr lang="ru-RU"/>
              <a:t>27.11.2024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EB092CF9-F46D-4F0B-812A-240F1E00EE51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Only" preserve="1" userDrawn="1">
  <p:cSld name="Только заголовок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496EABD9-D5FE-48D2-8828-AC0118395ADE}" type="datetime1">
              <a:rPr lang="ru-RU"/>
              <a:t>27.11.2024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EB092CF9-F46D-4F0B-812A-240F1E00EE51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blank" preserve="1" userDrawn="1">
  <p:cSld name="Пустой слайд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24A46EB6-94B6-405E-BC62-6A8A35C11BD2}" type="datetime1">
              <a:rPr lang="ru-RU"/>
              <a:t>27.11.2024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EB092CF9-F46D-4F0B-812A-240F1E00EE51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Tx" preserve="1" userDrawn="1">
  <p:cSld name="Объект с подписью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 bwMode="auto"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auto"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2BF50AC8-4E15-41C4-BB94-C5EAFBEDA3D3}" type="datetime1">
              <a:rPr lang="ru-RU"/>
              <a:t>27.11.2024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EB092CF9-F46D-4F0B-812A-240F1E00EE51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picTx" preserve="1" userDrawn="1">
  <p:cSld name="Рисунок с подписью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 bwMode="auto"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>
              <a:defRPr/>
            </a:pP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auto"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13A2612F-544D-4158-8255-415A77406B05}" type="datetime1">
              <a:rPr lang="ru-RU"/>
              <a:t>27.11.2024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EB092CF9-F46D-4F0B-812A-240F1E00EE51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 bwMode="auto"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228E7CC-253F-492F-8BCF-E412F53C9619}" type="datetime1">
              <a:rPr lang="ru-RU"/>
              <a:t>27.11.2024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 bwMode="auto"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 bwMode="auto"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EB092CF9-F46D-4F0B-812A-240F1E00EE51}" type="slidenum">
              <a:rPr lang="ru-RU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>
        <a:lnSpc>
          <a:spcPct val="90000"/>
        </a:lnSpc>
        <a:spcBef>
          <a:spcPts val="0"/>
        </a:spcBef>
        <a:buNone/>
        <a:defRPr sz="44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>
        <a:lnSpc>
          <a:spcPct val="90000"/>
        </a:lnSpc>
        <a:spcBef>
          <a:spcPts val="1000"/>
        </a:spcBef>
        <a:buFont typeface="Arial"/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login.consultant.ru/link/?req=doc&amp;base=LAW&amp;n=483239&amp;date=25.11.2024&amp;dst=100300&amp;field=134" TargetMode="External"/><Relationship Id="rId2" Type="http://schemas.openxmlformats.org/officeDocument/2006/relationships/hyperlink" Target="https://login.consultant.ru/link/?req=doc&amp;base=LAW&amp;n=483239&amp;date=25.11.2024&amp;dst=276&amp;field=134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EB092CF9-F46D-4F0B-812A-240F1E00EE51}" type="slidenum">
              <a:rPr lang="ru-RU"/>
              <a:t>1</a:t>
            </a:fld>
            <a:endParaRPr lang="ru-RU"/>
          </a:p>
        </p:txBody>
      </p:sp>
      <p:sp>
        <p:nvSpPr>
          <p:cNvPr id="9" name="Заголовок 1"/>
          <p:cNvSpPr>
            <a:spLocks noGrp="1"/>
          </p:cNvSpPr>
          <p:nvPr/>
        </p:nvSpPr>
        <p:spPr bwMode="auto">
          <a:xfrm>
            <a:off x="2127129" y="1914217"/>
            <a:ext cx="9673388" cy="125449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>
              <a:lnSpc>
                <a:spcPct val="90000"/>
              </a:lnSpc>
              <a:spcBef>
                <a:spcPts val="0"/>
              </a:spcBef>
              <a:buNone/>
              <a:defRPr sz="60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ru-RU" sz="3200" b="1">
                <a:solidFill>
                  <a:srgbClr val="1D4478"/>
                </a:solidFill>
                <a:latin typeface="+mn-lt"/>
              </a:rPr>
              <a:t>ФЕДЕРАЛЬНАЯ СЛУЖБА</a:t>
            </a:r>
            <a:br>
              <a:rPr lang="ru-RU" sz="3200" b="1">
                <a:solidFill>
                  <a:srgbClr val="1D4478"/>
                </a:solidFill>
                <a:latin typeface="+mn-lt"/>
              </a:rPr>
            </a:br>
            <a:r>
              <a:rPr lang="ru-RU" sz="2800" b="1">
                <a:solidFill>
                  <a:srgbClr val="1D4478"/>
                </a:solidFill>
                <a:latin typeface="+mn-lt"/>
              </a:rPr>
              <a:t>по экологическому, технологическому и атомному надзору</a:t>
            </a:r>
            <a:br>
              <a:rPr lang="ru-RU" sz="600" b="1">
                <a:solidFill>
                  <a:srgbClr val="1D4478"/>
                </a:solidFill>
                <a:latin typeface="+mn-lt"/>
              </a:rPr>
            </a:br>
            <a:br>
              <a:rPr lang="ru-RU" sz="700" b="1">
                <a:solidFill>
                  <a:srgbClr val="1D4478"/>
                </a:solidFill>
                <a:latin typeface="+mn-lt"/>
              </a:rPr>
            </a:br>
            <a:r>
              <a:rPr lang="ru-RU" sz="2800" b="1">
                <a:solidFill>
                  <a:srgbClr val="1D4478"/>
                </a:solidFill>
                <a:latin typeface="+mn-lt"/>
              </a:rPr>
              <a:t>Приволжское управление</a:t>
            </a:r>
            <a:endParaRPr/>
          </a:p>
        </p:txBody>
      </p:sp>
      <p:sp>
        <p:nvSpPr>
          <p:cNvPr id="10" name="Подзаголовок 2"/>
          <p:cNvSpPr>
            <a:spLocks noGrp="1"/>
          </p:cNvSpPr>
          <p:nvPr/>
        </p:nvSpPr>
        <p:spPr bwMode="auto">
          <a:xfrm>
            <a:off x="391482" y="4195769"/>
            <a:ext cx="11097929" cy="179665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defRPr/>
            </a:pPr>
            <a:r>
              <a:rPr lang="ru-RU" sz="4000" b="1">
                <a:latin typeface="Calibri"/>
                <a:cs typeface="Calibri"/>
              </a:rPr>
              <a:t>Об итогах контроля хода подготовки муниципальных образований к осенне-зимнему периоду 2024-2025 гг.</a:t>
            </a:r>
            <a:endParaRPr/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2"/>
          <a:srcRect l="23691" r="23682"/>
          <a:stretch/>
        </p:blipFill>
        <p:spPr bwMode="auto">
          <a:xfrm>
            <a:off x="702589" y="1596015"/>
            <a:ext cx="1424540" cy="1651513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EB092CF9-F46D-4F0B-812A-240F1E00EE51}" type="slidenum">
              <a:rPr lang="ru-RU"/>
              <a:t>10</a:t>
            </a:fld>
            <a:endParaRPr lang="ru-RU"/>
          </a:p>
        </p:txBody>
      </p:sp>
      <p:sp>
        <p:nvSpPr>
          <p:cNvPr id="6" name="TextBox 5"/>
          <p:cNvSpPr txBox="1"/>
          <p:nvPr/>
        </p:nvSpPr>
        <p:spPr bwMode="auto">
          <a:xfrm>
            <a:off x="240889" y="1263807"/>
            <a:ext cx="11722819" cy="50295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b="1">
                <a:latin typeface="Times New Roman"/>
                <a:cs typeface="Times New Roman"/>
              </a:rPr>
              <a:t>8. Шемуршинский муниципальный округ: </a:t>
            </a:r>
            <a:endParaRPr/>
          </a:p>
          <a:p>
            <a:pPr>
              <a:defRPr/>
            </a:pPr>
            <a:endParaRPr lang="ru-RU" b="1">
              <a:latin typeface="Times New Roman"/>
              <a:cs typeface="Times New Roman"/>
            </a:endParaRPr>
          </a:p>
          <a:p>
            <a:pPr algn="just">
              <a:defRPr/>
            </a:pPr>
            <a:r>
              <a:rPr lang="ru-RU">
                <a:latin typeface="Times New Roman"/>
                <a:cs typeface="Times New Roman"/>
              </a:rPr>
              <a:t>Отсутствует допуск в эксплуатацию тепловых энергетических установок ГУП «Чувашгаз» Минстроя Чувашии, </a:t>
            </a:r>
            <a:br>
              <a:rPr lang="ru-RU">
                <a:latin typeface="Times New Roman"/>
                <a:cs typeface="Times New Roman"/>
              </a:rPr>
            </a:br>
            <a:r>
              <a:rPr lang="ru-RU">
                <a:latin typeface="Times New Roman"/>
                <a:cs typeface="Times New Roman"/>
              </a:rPr>
              <a:t>ОАО «Коммунальник».</a:t>
            </a:r>
          </a:p>
          <a:p>
            <a:pPr>
              <a:defRPr/>
            </a:pPr>
            <a:endParaRPr/>
          </a:p>
          <a:p>
            <a:pPr>
              <a:defRPr/>
            </a:pPr>
            <a:r>
              <a:rPr lang="ru-RU" b="1">
                <a:latin typeface="Times New Roman"/>
                <a:cs typeface="Times New Roman"/>
              </a:rPr>
              <a:t>ОАО «Коммунальник»:</a:t>
            </a:r>
            <a:endParaRPr/>
          </a:p>
          <a:p>
            <a:pPr algn="just">
              <a:defRPr/>
            </a:pPr>
            <a:r>
              <a:rPr lang="ru-RU">
                <a:latin typeface="Times New Roman"/>
                <a:cs typeface="Times New Roman"/>
              </a:rPr>
              <a:t>а) не выполнено предписание Приволжского управления Ростехнадзора от 10.11.2021 № 43-06-15-094-163-193-211;</a:t>
            </a:r>
            <a:endParaRPr/>
          </a:p>
          <a:p>
            <a:pPr algn="just">
              <a:defRPr/>
            </a:pPr>
            <a:r>
              <a:rPr lang="ru-RU">
                <a:latin typeface="Times New Roman"/>
                <a:cs typeface="Times New Roman"/>
              </a:rPr>
              <a:t>б) отсутствует ответственный за исправное состояние и безопасную эксплуатацию тепловых энергоустановок;</a:t>
            </a:r>
            <a:endParaRPr/>
          </a:p>
          <a:p>
            <a:pPr algn="just">
              <a:defRPr/>
            </a:pPr>
            <a:r>
              <a:rPr lang="ru-RU">
                <a:latin typeface="Times New Roman"/>
                <a:cs typeface="Times New Roman"/>
              </a:rPr>
              <a:t>в) нарушено антикоррозийное покрытие металлической конструкции;</a:t>
            </a:r>
            <a:endParaRPr/>
          </a:p>
          <a:p>
            <a:pPr algn="just">
              <a:defRPr/>
            </a:pPr>
            <a:r>
              <a:rPr lang="ru-RU">
                <a:latin typeface="Times New Roman"/>
                <a:cs typeface="Times New Roman"/>
              </a:rPr>
              <a:t>д) не организован контроль водно-химического режима работы тепловых энергоустановок;</a:t>
            </a:r>
            <a:endParaRPr/>
          </a:p>
          <a:p>
            <a:pPr algn="just">
              <a:defRPr/>
            </a:pPr>
            <a:r>
              <a:rPr lang="ru-RU">
                <a:latin typeface="Times New Roman"/>
                <a:cs typeface="Times New Roman"/>
              </a:rPr>
              <a:t>е) не осуществляется систематический контроль за техническим состоянием фундамента металлической дымовой трубы.</a:t>
            </a:r>
            <a:endParaRPr/>
          </a:p>
          <a:p>
            <a:pPr>
              <a:defRPr/>
            </a:pPr>
            <a:endParaRPr lang="ru-RU">
              <a:latin typeface="Times New Roman"/>
              <a:cs typeface="Times New Roman"/>
            </a:endParaRPr>
          </a:p>
          <a:p>
            <a:pPr algn="just">
              <a:defRPr/>
            </a:pPr>
            <a:r>
              <a:rPr lang="ru-RU" b="0">
                <a:latin typeface="Times New Roman"/>
                <a:cs typeface="Times New Roman"/>
              </a:rPr>
              <a:t>У</a:t>
            </a:r>
            <a:r>
              <a:rPr lang="ru-RU" b="1">
                <a:latin typeface="Times New Roman"/>
                <a:cs typeface="Times New Roman"/>
              </a:rPr>
              <a:t> БУ «Шемуршинский ЦСОН» </a:t>
            </a:r>
            <a:r>
              <a:rPr lang="ru-RU">
                <a:latin typeface="Times New Roman"/>
                <a:cs typeface="Times New Roman"/>
              </a:rPr>
              <a:t>Минтруда Чувашии отсутствует ответственный за исправное состояние </a:t>
            </a:r>
            <a:br>
              <a:rPr lang="ru-RU">
                <a:latin typeface="Times New Roman"/>
                <a:cs typeface="Times New Roman"/>
              </a:rPr>
            </a:br>
            <a:r>
              <a:rPr lang="ru-RU">
                <a:latin typeface="Times New Roman"/>
                <a:cs typeface="Times New Roman"/>
              </a:rPr>
              <a:t>и безопасную эксплуатацию тепловых энергоустановок.</a:t>
            </a:r>
            <a:endParaRPr/>
          </a:p>
          <a:p>
            <a:pPr>
              <a:defRPr/>
            </a:pPr>
            <a:endParaRPr lang="ru-RU">
              <a:latin typeface="Times New Roman"/>
              <a:cs typeface="Times New Roman"/>
            </a:endParaRPr>
          </a:p>
          <a:p>
            <a:pPr algn="just">
              <a:defRPr/>
            </a:pPr>
            <a:r>
              <a:rPr lang="ru-RU" b="0">
                <a:latin typeface="Times New Roman"/>
                <a:cs typeface="Times New Roman"/>
              </a:rPr>
              <a:t>У</a:t>
            </a:r>
            <a:r>
              <a:rPr lang="ru-RU" b="1">
                <a:latin typeface="Times New Roman"/>
                <a:cs typeface="Times New Roman"/>
              </a:rPr>
              <a:t> БУ «Карабай-Шемуршинский психоневрологический интернат» </a:t>
            </a:r>
            <a:r>
              <a:rPr lang="ru-RU">
                <a:latin typeface="Times New Roman"/>
                <a:cs typeface="Times New Roman"/>
              </a:rPr>
              <a:t>отсутствует ответственный </a:t>
            </a:r>
            <a:br>
              <a:rPr lang="ru-RU">
                <a:latin typeface="Times New Roman"/>
                <a:cs typeface="Times New Roman"/>
              </a:rPr>
            </a:br>
            <a:r>
              <a:rPr lang="ru-RU">
                <a:latin typeface="Times New Roman"/>
                <a:cs typeface="Times New Roman"/>
              </a:rPr>
              <a:t>за электрохозяйство.</a:t>
            </a:r>
            <a:endParaRPr/>
          </a:p>
        </p:txBody>
      </p:sp>
      <p:sp>
        <p:nvSpPr>
          <p:cNvPr id="7" name="Прямоугольник 6"/>
          <p:cNvSpPr/>
          <p:nvPr/>
        </p:nvSpPr>
        <p:spPr bwMode="auto">
          <a:xfrm>
            <a:off x="8629565" y="839076"/>
            <a:ext cx="3503712" cy="424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82675">
              <a:lnSpc>
                <a:spcPct val="90000"/>
              </a:lnSpc>
              <a:defRPr/>
            </a:pPr>
            <a:r>
              <a:rPr lang="ru-RU" sz="1200" b="1">
                <a:solidFill>
                  <a:schemeClr val="tx1">
                    <a:lumMod val="50000"/>
                    <a:lumOff val="50000"/>
                  </a:schemeClr>
                </a:solidFill>
                <a:latin typeface="Tahoma"/>
                <a:ea typeface="Tahoma"/>
                <a:cs typeface="Tahoma"/>
              </a:rPr>
              <a:t>Приволжское управление </a:t>
            </a:r>
            <a:endParaRPr/>
          </a:p>
          <a:p>
            <a:pPr marL="1082675">
              <a:lnSpc>
                <a:spcPct val="90000"/>
              </a:lnSpc>
              <a:defRPr/>
            </a:pPr>
            <a:r>
              <a:rPr lang="ru-RU" sz="1200" b="1">
                <a:solidFill>
                  <a:schemeClr val="tx1">
                    <a:lumMod val="50000"/>
                    <a:lumOff val="50000"/>
                  </a:schemeClr>
                </a:solidFill>
                <a:latin typeface="Tahoma"/>
                <a:ea typeface="Tahoma"/>
                <a:cs typeface="Tahoma"/>
              </a:rPr>
              <a:t>Ростехнадзора</a:t>
            </a:r>
            <a:endParaRPr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9284940" y="777512"/>
            <a:ext cx="432048" cy="486296"/>
          </a:xfrm>
          <a:prstGeom prst="rect">
            <a:avLst/>
          </a:prstGeom>
        </p:spPr>
      </p:pic>
      <p:sp>
        <p:nvSpPr>
          <p:cNvPr id="9" name="Заголовок 1"/>
          <p:cNvSpPr txBox="1"/>
          <p:nvPr/>
        </p:nvSpPr>
        <p:spPr bwMode="auto">
          <a:xfrm>
            <a:off x="58723" y="216278"/>
            <a:ext cx="9846572" cy="118403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>
              <a:lnSpc>
                <a:spcPct val="90000"/>
              </a:lnSpc>
              <a:spcBef>
                <a:spcPts val="0"/>
              </a:spcBef>
              <a:buNone/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ru-RU" sz="2400" b="1" cap="all">
                <a:latin typeface="+mn-lt"/>
                <a:ea typeface="+mn-ea"/>
                <a:cs typeface="Times New Roman"/>
              </a:rPr>
              <a:t>Муниципальные образования, которые не получили паспорт готовности 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EB092CF9-F46D-4F0B-812A-240F1E00EE51}" type="slidenum">
              <a:rPr lang="ru-RU"/>
              <a:t>11</a:t>
            </a:fld>
            <a:endParaRPr lang="ru-RU"/>
          </a:p>
        </p:txBody>
      </p:sp>
      <p:sp>
        <p:nvSpPr>
          <p:cNvPr id="5" name="Прямоугольник 4"/>
          <p:cNvSpPr/>
          <p:nvPr/>
        </p:nvSpPr>
        <p:spPr bwMode="auto">
          <a:xfrm>
            <a:off x="8629565" y="839076"/>
            <a:ext cx="3503712" cy="424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82675">
              <a:lnSpc>
                <a:spcPct val="90000"/>
              </a:lnSpc>
              <a:defRPr/>
            </a:pPr>
            <a:r>
              <a:rPr lang="ru-RU" sz="1200" b="1">
                <a:solidFill>
                  <a:schemeClr val="tx1">
                    <a:lumMod val="50000"/>
                    <a:lumOff val="50000"/>
                  </a:schemeClr>
                </a:solidFill>
                <a:latin typeface="Tahoma"/>
                <a:ea typeface="Tahoma"/>
                <a:cs typeface="Tahoma"/>
              </a:rPr>
              <a:t>Приволжское управление </a:t>
            </a:r>
            <a:endParaRPr/>
          </a:p>
          <a:p>
            <a:pPr marL="1082675">
              <a:lnSpc>
                <a:spcPct val="90000"/>
              </a:lnSpc>
              <a:defRPr/>
            </a:pPr>
            <a:r>
              <a:rPr lang="ru-RU" sz="1200" b="1">
                <a:solidFill>
                  <a:schemeClr val="tx1">
                    <a:lumMod val="50000"/>
                    <a:lumOff val="50000"/>
                  </a:schemeClr>
                </a:solidFill>
                <a:latin typeface="Tahoma"/>
                <a:ea typeface="Tahoma"/>
                <a:cs typeface="Tahoma"/>
              </a:rPr>
              <a:t>Ростехнадзора</a:t>
            </a:r>
            <a:endParaRPr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9284940" y="777512"/>
            <a:ext cx="432048" cy="486296"/>
          </a:xfrm>
          <a:prstGeom prst="rect">
            <a:avLst/>
          </a:prstGeom>
        </p:spPr>
      </p:pic>
      <p:sp>
        <p:nvSpPr>
          <p:cNvPr id="7" name="Заголовок 1"/>
          <p:cNvSpPr txBox="1"/>
          <p:nvPr/>
        </p:nvSpPr>
        <p:spPr bwMode="auto">
          <a:xfrm>
            <a:off x="58723" y="216278"/>
            <a:ext cx="9846572" cy="118403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>
              <a:lnSpc>
                <a:spcPct val="90000"/>
              </a:lnSpc>
              <a:spcBef>
                <a:spcPts val="0"/>
              </a:spcBef>
              <a:buNone/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ru-RU" sz="2400" b="1" cap="all">
                <a:latin typeface="+mn-lt"/>
                <a:ea typeface="+mn-ea"/>
                <a:cs typeface="Times New Roman"/>
              </a:rPr>
              <a:t>Муниципальные образования, которые не получили паспорт готовности </a:t>
            </a:r>
            <a:endParaRPr/>
          </a:p>
        </p:txBody>
      </p:sp>
      <p:sp>
        <p:nvSpPr>
          <p:cNvPr id="9" name="TextBox 8"/>
          <p:cNvSpPr txBox="1"/>
          <p:nvPr/>
        </p:nvSpPr>
        <p:spPr bwMode="auto">
          <a:xfrm>
            <a:off x="373624" y="1256359"/>
            <a:ext cx="11645282" cy="55172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sz="1800" b="1">
                <a:latin typeface="Times New Roman"/>
                <a:ea typeface="Calibri"/>
                <a:cs typeface="Times New Roman"/>
              </a:rPr>
              <a:t>9. Чебоксарский муниципальный округ:</a:t>
            </a:r>
            <a:endParaRPr lang="en-US" sz="1400" b="1">
              <a:latin typeface="Calibri"/>
              <a:ea typeface="Calibri"/>
              <a:cs typeface="Times New Roman"/>
            </a:endParaRPr>
          </a:p>
          <a:p>
            <a:pPr lvl="0">
              <a:defRPr/>
            </a:pPr>
            <a:endParaRPr lang="en-US" sz="1400" b="1">
              <a:latin typeface="Calibri"/>
              <a:ea typeface="Calibri"/>
              <a:cs typeface="Times New Roman"/>
            </a:endParaRPr>
          </a:p>
          <a:p>
            <a:pPr lvl="0">
              <a:defRPr/>
            </a:pPr>
            <a:r>
              <a:rPr lang="ru-RU" b="1">
                <a:latin typeface="Times New Roman"/>
                <a:ea typeface="Calibri"/>
                <a:cs typeface="Times New Roman"/>
              </a:rPr>
              <a:t>МУП «ЖКХ «Вурман-Сюктерское» </a:t>
            </a:r>
            <a:endParaRPr lang="en-US" b="1">
              <a:latin typeface="Times New Roman"/>
              <a:ea typeface="Calibri"/>
              <a:cs typeface="Times New Roman"/>
            </a:endParaRPr>
          </a:p>
          <a:p>
            <a:pPr marL="285750" lvl="0" indent="-285750" algn="just">
              <a:buFontTx/>
              <a:buChar char="-"/>
              <a:defRPr/>
            </a:pPr>
            <a:r>
              <a:rPr lang="ru-RU">
                <a:latin typeface="Times New Roman"/>
                <a:ea typeface="Calibri"/>
                <a:cs typeface="Times New Roman"/>
              </a:rPr>
              <a:t> не выполнено 10 пунктов предписания от 06.12.2021 № 43-06-15-193-248, а именно пункты: 1, 3, 4, 5, 6, 8, 9, 10, 11, 12;</a:t>
            </a:r>
            <a:endParaRPr lang="en-US">
              <a:latin typeface="Times New Roman"/>
              <a:ea typeface="Calibri"/>
              <a:cs typeface="Times New Roman"/>
            </a:endParaRPr>
          </a:p>
          <a:p>
            <a:pPr marL="285750" lvl="0" indent="-285750" algn="just">
              <a:buFontTx/>
              <a:buChar char="-"/>
              <a:defRPr/>
            </a:pPr>
            <a:r>
              <a:rPr lang="ru-RU">
                <a:latin typeface="Times New Roman"/>
                <a:ea typeface="Calibri"/>
                <a:cs typeface="Times New Roman"/>
              </a:rPr>
              <a:t>отсутствуют прошедшие в установленном порядке периодическую метрологическую поверку сигнализаторы загазованности;</a:t>
            </a:r>
            <a:endParaRPr lang="en-US">
              <a:latin typeface="Times New Roman"/>
              <a:ea typeface="Calibri"/>
              <a:cs typeface="Times New Roman"/>
            </a:endParaRPr>
          </a:p>
          <a:p>
            <a:pPr marL="285750" lvl="0" indent="-285750" algn="just">
              <a:buFontTx/>
              <a:buChar char="-"/>
              <a:defRPr/>
            </a:pPr>
            <a:r>
              <a:rPr lang="ru-RU">
                <a:latin typeface="Times New Roman"/>
                <a:ea typeface="Calibri"/>
                <a:cs typeface="Times New Roman"/>
              </a:rPr>
              <a:t>отсутствует укомплектованный штат работников в соответствии с установленными требованиями;</a:t>
            </a:r>
            <a:endParaRPr lang="en-US">
              <a:latin typeface="Times New Roman"/>
              <a:ea typeface="Calibri"/>
              <a:cs typeface="Times New Roman"/>
            </a:endParaRPr>
          </a:p>
          <a:p>
            <a:pPr marL="285750" lvl="0" indent="-285750" algn="just">
              <a:buFontTx/>
              <a:buChar char="-"/>
              <a:defRPr/>
            </a:pPr>
            <a:r>
              <a:rPr lang="ru-RU">
                <a:latin typeface="Times New Roman"/>
                <a:ea typeface="Calibri"/>
                <a:cs typeface="Times New Roman"/>
              </a:rPr>
              <a:t>не обеспечено содержание в исправном состоянии здания котельной.</a:t>
            </a:r>
            <a:endParaRPr/>
          </a:p>
          <a:p>
            <a:pPr marL="285750" lvl="0" indent="-285750">
              <a:buFontTx/>
              <a:buChar char="-"/>
              <a:defRPr/>
            </a:pPr>
            <a:endParaRPr lang="ru-RU">
              <a:latin typeface="Times New Roman"/>
              <a:ea typeface="Calibri"/>
              <a:cs typeface="Times New Roman"/>
            </a:endParaRPr>
          </a:p>
          <a:p>
            <a:pPr indent="450215" algn="just">
              <a:defRPr/>
            </a:pPr>
            <a:r>
              <a:rPr lang="ru-RU" b="1">
                <a:latin typeface="Times New Roman"/>
                <a:ea typeface="Calibri"/>
                <a:cs typeface="Times New Roman"/>
              </a:rPr>
              <a:t>МУП «ЖКХ «Катарсьское» </a:t>
            </a:r>
            <a:r>
              <a:rPr lang="ru-RU">
                <a:latin typeface="Times New Roman"/>
                <a:ea typeface="Calibri"/>
                <a:cs typeface="Times New Roman"/>
              </a:rPr>
              <a:t>не обеспечено проведение наладки реконструированных тепловых сетей.</a:t>
            </a:r>
            <a:endParaRPr/>
          </a:p>
          <a:p>
            <a:pPr indent="450215" algn="just">
              <a:defRPr/>
            </a:pPr>
            <a:r>
              <a:rPr lang="ru-RU" b="1">
                <a:latin typeface="Times New Roman"/>
                <a:ea typeface="Calibri"/>
                <a:cs typeface="Times New Roman"/>
              </a:rPr>
              <a:t>МУП Чебоксарского муниципального округа Чувашской Республики «ЖКХ и БТИ» </a:t>
            </a:r>
            <a:r>
              <a:rPr lang="ru-RU">
                <a:latin typeface="Times New Roman"/>
                <a:ea typeface="Calibri"/>
                <a:cs typeface="Times New Roman"/>
              </a:rPr>
              <a:t>не укомплектована персоналом.</a:t>
            </a:r>
            <a:endParaRPr/>
          </a:p>
          <a:p>
            <a:pPr indent="450215" algn="just">
              <a:defRPr/>
            </a:pPr>
            <a:r>
              <a:rPr lang="ru-RU" sz="1800">
                <a:latin typeface="Times New Roman"/>
                <a:ea typeface="Calibri"/>
                <a:cs typeface="Times New Roman"/>
              </a:rPr>
              <a:t> </a:t>
            </a:r>
            <a:endParaRPr lang="ru-RU" sz="1400">
              <a:latin typeface="Calibri"/>
              <a:ea typeface="Calibri"/>
              <a:cs typeface="Times New Roman"/>
            </a:endParaRPr>
          </a:p>
          <a:p>
            <a:pPr lvl="0" algn="just">
              <a:defRPr/>
            </a:pPr>
            <a:r>
              <a:rPr lang="ru-RU" b="1">
                <a:latin typeface="Times New Roman"/>
                <a:ea typeface="Calibri"/>
                <a:cs typeface="Times New Roman"/>
              </a:rPr>
              <a:t>10. Красночетайский муниципальный округ:</a:t>
            </a:r>
            <a:endParaRPr/>
          </a:p>
          <a:p>
            <a:pPr lvl="0" algn="just">
              <a:defRPr/>
            </a:pPr>
            <a:endParaRPr lang="ru-RU" b="1">
              <a:latin typeface="Times New Roman"/>
              <a:ea typeface="Calibri"/>
              <a:cs typeface="Times New Roman"/>
            </a:endParaRPr>
          </a:p>
          <a:p>
            <a:pPr lvl="0" algn="just">
              <a:defRPr/>
            </a:pPr>
            <a:r>
              <a:rPr lang="ru-RU" b="1">
                <a:latin typeface="Times New Roman"/>
                <a:ea typeface="Calibri"/>
                <a:cs typeface="Times New Roman"/>
              </a:rPr>
              <a:t>МП по МТС «Красночетайскагропромснаб»</a:t>
            </a:r>
            <a:endParaRPr/>
          </a:p>
          <a:p>
            <a:pPr indent="450215">
              <a:defRPr/>
            </a:pPr>
            <a:r>
              <a:rPr lang="ru-RU">
                <a:latin typeface="Times New Roman"/>
                <a:ea typeface="Calibri"/>
                <a:cs typeface="Times New Roman"/>
              </a:rPr>
              <a:t>а) отсутствует ответственный за исправное состояние и безопасную эксплуатацию тепловых энергоустановок</a:t>
            </a:r>
            <a:r>
              <a:rPr lang="en-US">
                <a:latin typeface="Times New Roman"/>
                <a:ea typeface="Calibri"/>
                <a:cs typeface="Times New Roman"/>
              </a:rPr>
              <a:t>;</a:t>
            </a:r>
            <a:r>
              <a:rPr lang="ru-RU">
                <a:latin typeface="Times New Roman"/>
                <a:ea typeface="Calibri"/>
                <a:cs typeface="Times New Roman"/>
              </a:rPr>
              <a:t> </a:t>
            </a:r>
            <a:endParaRPr/>
          </a:p>
          <a:p>
            <a:pPr indent="450215">
              <a:defRPr/>
            </a:pPr>
            <a:r>
              <a:rPr lang="ru-RU">
                <a:latin typeface="Times New Roman"/>
                <a:ea typeface="Calibri"/>
                <a:cs typeface="Times New Roman"/>
              </a:rPr>
              <a:t>б) отсутствует утвержденная проектная документация</a:t>
            </a:r>
            <a:r>
              <a:rPr lang="en-US">
                <a:latin typeface="Times New Roman"/>
                <a:ea typeface="Calibri"/>
                <a:cs typeface="Times New Roman"/>
              </a:rPr>
              <a:t>;</a:t>
            </a:r>
            <a:endParaRPr lang="ru-RU">
              <a:latin typeface="Times New Roman"/>
              <a:ea typeface="Calibri"/>
              <a:cs typeface="Times New Roman"/>
            </a:endParaRPr>
          </a:p>
          <a:p>
            <a:pPr indent="450215">
              <a:defRPr/>
            </a:pPr>
            <a:r>
              <a:rPr lang="ru-RU">
                <a:latin typeface="Times New Roman"/>
                <a:ea typeface="Calibri"/>
                <a:cs typeface="Times New Roman"/>
              </a:rPr>
              <a:t>в) не проведено техническое освидетельствование тепловых энергоустановок</a:t>
            </a:r>
            <a:r>
              <a:rPr lang="en-US">
                <a:latin typeface="Times New Roman"/>
                <a:ea typeface="Calibri"/>
                <a:cs typeface="Times New Roman"/>
              </a:rPr>
              <a:t>.</a:t>
            </a:r>
            <a:endParaRPr lang="ru-RU">
              <a:latin typeface="Times New Roman"/>
              <a:ea typeface="Calibri"/>
              <a:cs typeface="Times New Roman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EB092CF9-F46D-4F0B-812A-240F1E00EE51}" type="slidenum">
              <a:rPr lang="ru-RU"/>
              <a:t>12</a:t>
            </a:fld>
            <a:endParaRPr lang="ru-RU"/>
          </a:p>
        </p:txBody>
      </p:sp>
      <p:sp>
        <p:nvSpPr>
          <p:cNvPr id="5" name="Прямоугольник 4"/>
          <p:cNvSpPr/>
          <p:nvPr/>
        </p:nvSpPr>
        <p:spPr bwMode="auto">
          <a:xfrm>
            <a:off x="8629565" y="839076"/>
            <a:ext cx="3503712" cy="424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82675">
              <a:lnSpc>
                <a:spcPct val="90000"/>
              </a:lnSpc>
              <a:defRPr/>
            </a:pPr>
            <a:r>
              <a:rPr lang="ru-RU" sz="1200" b="1">
                <a:solidFill>
                  <a:schemeClr val="tx1">
                    <a:lumMod val="50000"/>
                    <a:lumOff val="50000"/>
                  </a:schemeClr>
                </a:solidFill>
                <a:latin typeface="Tahoma"/>
                <a:ea typeface="Tahoma"/>
                <a:cs typeface="Tahoma"/>
              </a:rPr>
              <a:t>Приволжское управление </a:t>
            </a:r>
            <a:endParaRPr/>
          </a:p>
          <a:p>
            <a:pPr marL="1082675">
              <a:lnSpc>
                <a:spcPct val="90000"/>
              </a:lnSpc>
              <a:defRPr/>
            </a:pPr>
            <a:r>
              <a:rPr lang="ru-RU" sz="1200" b="1">
                <a:solidFill>
                  <a:schemeClr val="tx1">
                    <a:lumMod val="50000"/>
                    <a:lumOff val="50000"/>
                  </a:schemeClr>
                </a:solidFill>
                <a:latin typeface="Tahoma"/>
                <a:ea typeface="Tahoma"/>
                <a:cs typeface="Tahoma"/>
              </a:rPr>
              <a:t>Ростехнадзора</a:t>
            </a:r>
            <a:endParaRPr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9284940" y="777512"/>
            <a:ext cx="432048" cy="486296"/>
          </a:xfrm>
          <a:prstGeom prst="rect">
            <a:avLst/>
          </a:prstGeom>
        </p:spPr>
      </p:pic>
      <p:sp>
        <p:nvSpPr>
          <p:cNvPr id="7" name="Заголовок 1"/>
          <p:cNvSpPr txBox="1"/>
          <p:nvPr/>
        </p:nvSpPr>
        <p:spPr bwMode="auto">
          <a:xfrm>
            <a:off x="58723" y="216278"/>
            <a:ext cx="9846572" cy="118403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>
              <a:lnSpc>
                <a:spcPct val="90000"/>
              </a:lnSpc>
              <a:spcBef>
                <a:spcPts val="0"/>
              </a:spcBef>
              <a:buNone/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ru-RU" sz="2400" b="1" cap="all">
                <a:latin typeface="+mn-lt"/>
                <a:ea typeface="+mn-ea"/>
                <a:cs typeface="Times New Roman"/>
              </a:rPr>
              <a:t>Муниципальные образования, которые не получили паспорт готовности </a:t>
            </a:r>
            <a:endParaRPr/>
          </a:p>
        </p:txBody>
      </p:sp>
      <p:sp>
        <p:nvSpPr>
          <p:cNvPr id="9" name="TextBox 8"/>
          <p:cNvSpPr txBox="1"/>
          <p:nvPr/>
        </p:nvSpPr>
        <p:spPr bwMode="auto">
          <a:xfrm>
            <a:off x="319313" y="1834850"/>
            <a:ext cx="11038805" cy="26810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just">
              <a:lnSpc>
                <a:spcPct val="114999"/>
              </a:lnSpc>
              <a:spcAft>
                <a:spcPts val="1000"/>
              </a:spcAft>
              <a:defRPr/>
            </a:pPr>
            <a:r>
              <a:rPr lang="ru-RU" sz="1800" b="1" i="0" u="none">
                <a:latin typeface="Times New Roman"/>
                <a:ea typeface="Calibri"/>
                <a:cs typeface="Times New Roman"/>
              </a:rPr>
              <a:t>11. Цивильский муниципальный округ </a:t>
            </a:r>
            <a:endParaRPr/>
          </a:p>
          <a:p>
            <a:pPr lvl="0" algn="just">
              <a:lnSpc>
                <a:spcPct val="114999"/>
              </a:lnSpc>
              <a:spcAft>
                <a:spcPts val="1000"/>
              </a:spcAft>
              <a:defRPr/>
            </a:pPr>
            <a:r>
              <a:rPr lang="ru-RU" sz="1800" b="1">
                <a:latin typeface="Times New Roman"/>
                <a:ea typeface="Calibri"/>
                <a:cs typeface="Times New Roman"/>
              </a:rPr>
              <a:t>Не выполнены требования Правил № 103, кроме этого:</a:t>
            </a:r>
            <a:endParaRPr lang="ru-RU" sz="1400" b="1">
              <a:latin typeface="Calibri"/>
              <a:ea typeface="Calibri"/>
              <a:cs typeface="Times New Roman"/>
            </a:endParaRPr>
          </a:p>
          <a:p>
            <a:pPr lvl="0" algn="just">
              <a:lnSpc>
                <a:spcPct val="114999"/>
              </a:lnSpc>
              <a:spcAft>
                <a:spcPts val="1000"/>
              </a:spcAft>
              <a:defRPr/>
            </a:pPr>
            <a:r>
              <a:rPr lang="ru-RU" sz="1400" b="1">
                <a:latin typeface="Calibri"/>
                <a:ea typeface="Calibri"/>
                <a:cs typeface="Times New Roman"/>
              </a:rPr>
              <a:t>	</a:t>
            </a:r>
            <a:r>
              <a:rPr lang="ru-RU" sz="1800" b="1">
                <a:latin typeface="Times New Roman"/>
                <a:ea typeface="Calibri"/>
                <a:cs typeface="Times New Roman"/>
              </a:rPr>
              <a:t>МУП ЖКУ Цивильского МО Чувашской Республики </a:t>
            </a:r>
            <a:r>
              <a:rPr lang="ru-RU" sz="1800">
                <a:latin typeface="Times New Roman"/>
                <a:ea typeface="Calibri"/>
                <a:cs typeface="Times New Roman"/>
              </a:rPr>
              <a:t>не переоформлена лицензия </a:t>
            </a:r>
            <a:br>
              <a:rPr lang="ru-RU" sz="1800">
                <a:latin typeface="Times New Roman"/>
                <a:ea typeface="Calibri"/>
                <a:cs typeface="Times New Roman"/>
              </a:rPr>
            </a:br>
            <a:r>
              <a:rPr lang="ru-RU" sz="1800">
                <a:latin typeface="Times New Roman"/>
                <a:ea typeface="Calibri"/>
                <a:cs typeface="Times New Roman"/>
              </a:rPr>
              <a:t>на эксплуатацию опасных производственных объектов в связи с добавлением адресов мест осуществления лицензируемого вида деятельности.</a:t>
            </a:r>
            <a:endParaRPr lang="ru-RU" sz="1400">
              <a:latin typeface="Calibri"/>
              <a:ea typeface="Calibri"/>
              <a:cs typeface="Times New Roman"/>
            </a:endParaRPr>
          </a:p>
          <a:p>
            <a:pPr lvl="0" algn="just">
              <a:lnSpc>
                <a:spcPct val="114999"/>
              </a:lnSpc>
              <a:defRPr/>
            </a:pPr>
            <a:r>
              <a:rPr lang="ru-RU" sz="1800" b="1" i="0" u="none">
                <a:latin typeface="Times New Roman"/>
                <a:ea typeface="Calibri"/>
                <a:cs typeface="Times New Roman"/>
              </a:rPr>
              <a:t>12. Вурнарский муниципальный округ</a:t>
            </a:r>
            <a:endParaRPr lang="ru-RU" sz="1400" b="1" i="1" u="sng">
              <a:latin typeface="Calibri"/>
              <a:ea typeface="Calibri"/>
              <a:cs typeface="Times New Roman"/>
            </a:endParaRPr>
          </a:p>
          <a:p>
            <a:pPr lvl="0" algn="just">
              <a:lnSpc>
                <a:spcPct val="114999"/>
              </a:lnSpc>
              <a:defRPr/>
            </a:pPr>
            <a:r>
              <a:rPr lang="ru-RU" sz="1400" b="1">
                <a:latin typeface="Calibri"/>
                <a:ea typeface="Calibri"/>
                <a:cs typeface="Times New Roman"/>
              </a:rPr>
              <a:t>	</a:t>
            </a:r>
            <a:r>
              <a:rPr lang="ru-RU" sz="1800" b="1">
                <a:latin typeface="Times New Roman"/>
                <a:ea typeface="Calibri"/>
                <a:cs typeface="Times New Roman"/>
              </a:rPr>
              <a:t>МУП «Тепловодоканал» </a:t>
            </a:r>
            <a:r>
              <a:rPr lang="ru-RU">
                <a:latin typeface="Times New Roman"/>
                <a:ea typeface="Calibri"/>
                <a:cs typeface="Times New Roman"/>
              </a:rPr>
              <a:t>н</a:t>
            </a:r>
            <a:r>
              <a:rPr lang="ru-RU" sz="1800">
                <a:latin typeface="Times New Roman"/>
                <a:ea typeface="Calibri"/>
                <a:cs typeface="Times New Roman"/>
              </a:rPr>
              <a:t>е осуществляется контроль за зданием и сооружениями котельной</a:t>
            </a:r>
            <a:r>
              <a:rPr lang="ru-RU" sz="1400">
                <a:latin typeface="Calibri"/>
                <a:ea typeface="Calibri"/>
                <a:cs typeface="Times New Roman"/>
              </a:rPr>
              <a:t>.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EB092CF9-F46D-4F0B-812A-240F1E00EE51}" type="slidenum">
              <a:rPr lang="ru-RU"/>
              <a:t>13</a:t>
            </a:fld>
            <a:endParaRPr lang="ru-RU"/>
          </a:p>
        </p:txBody>
      </p:sp>
      <p:sp>
        <p:nvSpPr>
          <p:cNvPr id="5" name="Прямоугольник 4"/>
          <p:cNvSpPr/>
          <p:nvPr/>
        </p:nvSpPr>
        <p:spPr bwMode="auto">
          <a:xfrm>
            <a:off x="8629565" y="839076"/>
            <a:ext cx="3503712" cy="424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82675">
              <a:lnSpc>
                <a:spcPct val="90000"/>
              </a:lnSpc>
              <a:defRPr/>
            </a:pPr>
            <a:r>
              <a:rPr lang="ru-RU" sz="1200" b="1">
                <a:solidFill>
                  <a:schemeClr val="tx1">
                    <a:lumMod val="50000"/>
                    <a:lumOff val="50000"/>
                  </a:schemeClr>
                </a:solidFill>
                <a:latin typeface="Tahoma"/>
                <a:ea typeface="Tahoma"/>
                <a:cs typeface="Tahoma"/>
              </a:rPr>
              <a:t>Приволжское управление </a:t>
            </a:r>
            <a:endParaRPr/>
          </a:p>
          <a:p>
            <a:pPr marL="1082675">
              <a:lnSpc>
                <a:spcPct val="90000"/>
              </a:lnSpc>
              <a:defRPr/>
            </a:pPr>
            <a:r>
              <a:rPr lang="ru-RU" sz="1200" b="1">
                <a:solidFill>
                  <a:schemeClr val="tx1">
                    <a:lumMod val="50000"/>
                    <a:lumOff val="50000"/>
                  </a:schemeClr>
                </a:solidFill>
                <a:latin typeface="Tahoma"/>
                <a:ea typeface="Tahoma"/>
                <a:cs typeface="Tahoma"/>
              </a:rPr>
              <a:t>Ростехнадзора</a:t>
            </a:r>
            <a:endParaRPr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9284940" y="777512"/>
            <a:ext cx="432048" cy="486296"/>
          </a:xfrm>
          <a:prstGeom prst="rect">
            <a:avLst/>
          </a:prstGeom>
        </p:spPr>
      </p:pic>
      <p:sp>
        <p:nvSpPr>
          <p:cNvPr id="7" name="Заголовок 1"/>
          <p:cNvSpPr txBox="1"/>
          <p:nvPr/>
        </p:nvSpPr>
        <p:spPr bwMode="auto">
          <a:xfrm>
            <a:off x="58723" y="216278"/>
            <a:ext cx="9846572" cy="118403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>
              <a:lnSpc>
                <a:spcPct val="90000"/>
              </a:lnSpc>
              <a:spcBef>
                <a:spcPts val="0"/>
              </a:spcBef>
              <a:buNone/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ru-RU" sz="2400" b="1" cap="all">
                <a:latin typeface="+mn-lt"/>
                <a:ea typeface="+mn-ea"/>
                <a:cs typeface="Times New Roman"/>
              </a:rPr>
              <a:t>Изменения в Федеральный закон «О теплоснабжении» </a:t>
            </a:r>
            <a:br>
              <a:rPr lang="ru-RU" sz="2400" b="1" cap="all">
                <a:latin typeface="+mn-lt"/>
                <a:ea typeface="+mn-ea"/>
                <a:cs typeface="Times New Roman"/>
              </a:rPr>
            </a:br>
            <a:r>
              <a:rPr lang="ru-RU" sz="2400" b="1" cap="all">
                <a:latin typeface="+mn-lt"/>
                <a:ea typeface="+mn-ea"/>
                <a:cs typeface="Times New Roman"/>
              </a:rPr>
              <a:t>от 27.07.2010 № 190-ФЗ с 1 марта 2025 года.</a:t>
            </a:r>
            <a:endParaRPr/>
          </a:p>
          <a:p>
            <a:pPr>
              <a:defRPr/>
            </a:pPr>
            <a:endParaRPr lang="ru-RU" sz="2400" b="1" cap="all">
              <a:latin typeface="+mn-lt"/>
              <a:ea typeface="+mn-ea"/>
              <a:cs typeface="Times New Roman"/>
            </a:endParaRPr>
          </a:p>
          <a:p>
            <a:pPr>
              <a:defRPr/>
            </a:pPr>
            <a:endParaRPr lang="ru-RU" sz="2400" b="1" cap="all">
              <a:latin typeface="+mn-lt"/>
              <a:ea typeface="+mn-ea"/>
              <a:cs typeface="Times New Roman"/>
            </a:endParaRPr>
          </a:p>
        </p:txBody>
      </p:sp>
      <p:sp>
        <p:nvSpPr>
          <p:cNvPr id="9" name="TextBox 8"/>
          <p:cNvSpPr txBox="1"/>
          <p:nvPr/>
        </p:nvSpPr>
        <p:spPr bwMode="auto">
          <a:xfrm>
            <a:off x="634485" y="1263807"/>
            <a:ext cx="8930786" cy="33836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342900" algn="just">
              <a:defRPr/>
            </a:pPr>
            <a:r>
              <a:rPr lang="ru-RU" sz="1800" b="1">
                <a:latin typeface="Arial"/>
                <a:ea typeface="Times New Roman"/>
              </a:rPr>
              <a:t>Статья 4.1. Федеральный государственный энергетический надзор</a:t>
            </a:r>
            <a:endParaRPr/>
          </a:p>
          <a:p>
            <a:pPr indent="342900" algn="just">
              <a:defRPr/>
            </a:pPr>
            <a:endParaRPr lang="ru-RU" b="1">
              <a:latin typeface="Arial"/>
              <a:ea typeface="Times New Roman"/>
            </a:endParaRPr>
          </a:p>
          <a:p>
            <a:pPr indent="342900" algn="just">
              <a:defRPr/>
            </a:pPr>
            <a:r>
              <a:rPr lang="ru-RU" sz="1800">
                <a:latin typeface="Times New Roman"/>
                <a:ea typeface="Times New Roman"/>
                <a:cs typeface="Times New Roman"/>
              </a:rPr>
              <a:t>5.1. При осуществлении федерального государственного энергетического надзора </a:t>
            </a:r>
            <a:br>
              <a:rPr lang="ru-RU" sz="1800">
                <a:latin typeface="Times New Roman"/>
                <a:ea typeface="Times New Roman"/>
                <a:cs typeface="Times New Roman"/>
              </a:rPr>
            </a:br>
            <a:r>
              <a:rPr lang="ru-RU" sz="1800">
                <a:latin typeface="Times New Roman"/>
                <a:ea typeface="Times New Roman"/>
                <a:cs typeface="Times New Roman"/>
              </a:rPr>
              <a:t>в сфере теплоснабжения проводятся следующие профилактические мероприятия:</a:t>
            </a:r>
            <a:endParaRPr/>
          </a:p>
          <a:p>
            <a:pPr indent="342900" algn="just">
              <a:defRPr/>
            </a:pPr>
            <a:endParaRPr lang="ru-RU" sz="1800">
              <a:latin typeface="Times New Roman"/>
              <a:ea typeface="Times New Roman"/>
              <a:cs typeface="Times New Roman"/>
            </a:endParaRPr>
          </a:p>
          <a:p>
            <a:pPr indent="342900" algn="just">
              <a:defRPr/>
            </a:pPr>
            <a:r>
              <a:rPr lang="ru-RU" sz="1800">
                <a:latin typeface="Times New Roman"/>
                <a:ea typeface="Times New Roman"/>
                <a:cs typeface="Times New Roman"/>
              </a:rPr>
              <a:t>1) информирование;</a:t>
            </a:r>
            <a:endParaRPr/>
          </a:p>
          <a:p>
            <a:pPr indent="342900" algn="just">
              <a:defRPr/>
            </a:pPr>
            <a:r>
              <a:rPr lang="ru-RU" sz="1800">
                <a:latin typeface="Times New Roman"/>
                <a:ea typeface="Times New Roman"/>
                <a:cs typeface="Times New Roman"/>
              </a:rPr>
              <a:t>2) обобщение правоприменительной практики;</a:t>
            </a:r>
            <a:endParaRPr/>
          </a:p>
          <a:p>
            <a:pPr indent="342900" algn="just">
              <a:defRPr/>
            </a:pPr>
            <a:r>
              <a:rPr lang="ru-RU" sz="1800">
                <a:latin typeface="Times New Roman"/>
                <a:ea typeface="Times New Roman"/>
                <a:cs typeface="Times New Roman"/>
              </a:rPr>
              <a:t>3) объявление предостережений;</a:t>
            </a:r>
            <a:endParaRPr/>
          </a:p>
          <a:p>
            <a:pPr indent="342900" algn="just">
              <a:defRPr/>
            </a:pPr>
            <a:r>
              <a:rPr lang="ru-RU" sz="1800">
                <a:latin typeface="Times New Roman"/>
                <a:ea typeface="Times New Roman"/>
                <a:cs typeface="Times New Roman"/>
              </a:rPr>
              <a:t>4) консультирование;</a:t>
            </a:r>
            <a:endParaRPr/>
          </a:p>
          <a:p>
            <a:pPr indent="342900" algn="just">
              <a:defRPr/>
            </a:pPr>
            <a:r>
              <a:rPr lang="ru-RU" sz="1800" b="1" i="1" u="sng">
                <a:latin typeface="Times New Roman"/>
                <a:ea typeface="Times New Roman"/>
                <a:cs typeface="Times New Roman"/>
              </a:rPr>
              <a:t>5) профилактический визит.</a:t>
            </a:r>
            <a:endParaRPr/>
          </a:p>
          <a:p>
            <a:pPr indent="342900" algn="just">
              <a:defRPr/>
            </a:pPr>
            <a:endParaRPr lang="ru-RU" sz="1800" b="1">
              <a:latin typeface="Arial"/>
              <a:ea typeface="Times New Roman"/>
            </a:endParaRPr>
          </a:p>
          <a:p>
            <a:pPr indent="342900" algn="just">
              <a:defRPr/>
            </a:pPr>
            <a:r>
              <a:rPr lang="ru-RU" sz="1800">
                <a:latin typeface="Times New Roman"/>
                <a:ea typeface="Times New Roman"/>
              </a:rPr>
              <a:t> 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EB092CF9-F46D-4F0B-812A-240F1E00EE51}" type="slidenum">
              <a:rPr lang="ru-RU"/>
              <a:t>14</a:t>
            </a:fld>
            <a:endParaRPr lang="ru-RU"/>
          </a:p>
        </p:txBody>
      </p:sp>
      <p:sp>
        <p:nvSpPr>
          <p:cNvPr id="5" name="Прямоугольник 4"/>
          <p:cNvSpPr/>
          <p:nvPr/>
        </p:nvSpPr>
        <p:spPr bwMode="auto">
          <a:xfrm>
            <a:off x="8629565" y="839076"/>
            <a:ext cx="3503712" cy="424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82675">
              <a:lnSpc>
                <a:spcPct val="90000"/>
              </a:lnSpc>
              <a:defRPr/>
            </a:pPr>
            <a:r>
              <a:rPr lang="ru-RU" sz="1200" b="1">
                <a:solidFill>
                  <a:schemeClr val="tx1">
                    <a:lumMod val="50000"/>
                    <a:lumOff val="50000"/>
                  </a:schemeClr>
                </a:solidFill>
                <a:latin typeface="Tahoma"/>
                <a:ea typeface="Tahoma"/>
                <a:cs typeface="Tahoma"/>
              </a:rPr>
              <a:t>Приволжское управление </a:t>
            </a:r>
            <a:endParaRPr/>
          </a:p>
          <a:p>
            <a:pPr marL="1082675">
              <a:lnSpc>
                <a:spcPct val="90000"/>
              </a:lnSpc>
              <a:defRPr/>
            </a:pPr>
            <a:r>
              <a:rPr lang="ru-RU" sz="1200" b="1">
                <a:solidFill>
                  <a:schemeClr val="tx1">
                    <a:lumMod val="50000"/>
                    <a:lumOff val="50000"/>
                  </a:schemeClr>
                </a:solidFill>
                <a:latin typeface="Tahoma"/>
                <a:ea typeface="Tahoma"/>
                <a:cs typeface="Tahoma"/>
              </a:rPr>
              <a:t>Ростехнадзора</a:t>
            </a:r>
            <a:endParaRPr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9284940" y="777512"/>
            <a:ext cx="432048" cy="486296"/>
          </a:xfrm>
          <a:prstGeom prst="rect">
            <a:avLst/>
          </a:prstGeom>
        </p:spPr>
      </p:pic>
      <p:sp>
        <p:nvSpPr>
          <p:cNvPr id="7" name="Заголовок 1"/>
          <p:cNvSpPr txBox="1"/>
          <p:nvPr/>
        </p:nvSpPr>
        <p:spPr bwMode="auto">
          <a:xfrm>
            <a:off x="58723" y="216278"/>
            <a:ext cx="9846572" cy="118403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>
              <a:lnSpc>
                <a:spcPct val="90000"/>
              </a:lnSpc>
              <a:spcBef>
                <a:spcPts val="0"/>
              </a:spcBef>
              <a:buNone/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ru-RU" sz="2400" b="1" cap="all">
                <a:latin typeface="+mn-lt"/>
                <a:ea typeface="+mn-ea"/>
                <a:cs typeface="Times New Roman"/>
              </a:rPr>
              <a:t>Изменения в Федеральный закон «О теплоснабжении» </a:t>
            </a:r>
            <a:br>
              <a:rPr lang="ru-RU" sz="2400" b="1" cap="all">
                <a:latin typeface="+mn-lt"/>
                <a:ea typeface="+mn-ea"/>
                <a:cs typeface="Times New Roman"/>
              </a:rPr>
            </a:br>
            <a:r>
              <a:rPr lang="ru-RU" sz="2400" b="1" cap="all">
                <a:latin typeface="+mn-lt"/>
                <a:ea typeface="+mn-ea"/>
                <a:cs typeface="Times New Roman"/>
              </a:rPr>
              <a:t>от 27.07.2010 № 190-ФЗ с 1 марта 2025 года.</a:t>
            </a:r>
            <a:endParaRPr/>
          </a:p>
          <a:p>
            <a:pPr>
              <a:defRPr/>
            </a:pPr>
            <a:endParaRPr lang="ru-RU" sz="2400" b="1" cap="all">
              <a:latin typeface="+mn-lt"/>
              <a:ea typeface="+mn-ea"/>
              <a:cs typeface="Times New Roman"/>
            </a:endParaRPr>
          </a:p>
        </p:txBody>
      </p:sp>
      <p:sp>
        <p:nvSpPr>
          <p:cNvPr id="10" name="TextBox 9"/>
          <p:cNvSpPr txBox="1"/>
          <p:nvPr/>
        </p:nvSpPr>
        <p:spPr bwMode="auto">
          <a:xfrm>
            <a:off x="200810" y="1325371"/>
            <a:ext cx="11792536" cy="47704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b="1" i="0" u="none"/>
              <a:t>Статья 20. Проверка готовности к отопительному периоду</a:t>
            </a:r>
            <a:endParaRPr i="0" u="none"/>
          </a:p>
          <a:p>
            <a:pPr indent="342265" algn="just">
              <a:defRPr/>
            </a:pPr>
            <a:r>
              <a:rPr lang="ru-RU" sz="1700">
                <a:latin typeface="Times New Roman"/>
                <a:ea typeface="Times New Roman"/>
              </a:rPr>
              <a:t>1. Готовность к отопительному периоду должна быть обеспечена:</a:t>
            </a:r>
            <a:endParaRPr/>
          </a:p>
          <a:p>
            <a:pPr indent="342265" algn="just">
              <a:defRPr/>
            </a:pPr>
            <a:r>
              <a:rPr lang="ru-RU" sz="1700">
                <a:latin typeface="Times New Roman"/>
                <a:ea typeface="Times New Roman"/>
              </a:rPr>
              <a:t>1) муниципальными образованиями;</a:t>
            </a:r>
            <a:endParaRPr/>
          </a:p>
          <a:p>
            <a:pPr indent="342265" algn="just">
              <a:defRPr/>
            </a:pPr>
            <a:r>
              <a:rPr lang="ru-RU" sz="1700">
                <a:latin typeface="Times New Roman"/>
                <a:ea typeface="Times New Roman"/>
              </a:rPr>
              <a:t>2) теплоснабжающими организациями и теплосетевыми организациями;</a:t>
            </a:r>
            <a:endParaRPr/>
          </a:p>
          <a:p>
            <a:pPr indent="342265" algn="just">
              <a:defRPr/>
            </a:pPr>
            <a:r>
              <a:rPr lang="ru-RU" sz="1700">
                <a:latin typeface="Times New Roman"/>
                <a:ea typeface="Times New Roman"/>
              </a:rPr>
              <a:t>3) потребителями тепловой энергии, теплопотребляющие установки которых подключены (технологически присоединены) к системе теплоснабжения и которые приобретают тепловую энергию (мощность), теплоноситель для использования на принадлежащих им на праве собственности или ином законном основании теплопотребляющих установках;</a:t>
            </a:r>
            <a:endParaRPr/>
          </a:p>
          <a:p>
            <a:pPr indent="342265" algn="just">
              <a:defRPr/>
            </a:pPr>
            <a:r>
              <a:rPr lang="ru-RU" sz="1700">
                <a:latin typeface="Times New Roman"/>
                <a:ea typeface="Times New Roman"/>
              </a:rPr>
              <a:t>4) управляющей организацией, а также товариществом собственников жилья, жилищным кооперативом, жилищно-строительным кооперативом или иным специализированным потребительским кооперативом при условии осуществления ими деятельности по управлению многоквартирными домами;</a:t>
            </a:r>
            <a:endParaRPr/>
          </a:p>
          <a:p>
            <a:pPr indent="342265" algn="just">
              <a:defRPr/>
            </a:pPr>
            <a:r>
              <a:rPr lang="ru-RU" sz="1700">
                <a:latin typeface="Times New Roman"/>
                <a:ea typeface="Times New Roman"/>
              </a:rPr>
              <a:t>5) собственниками помещений в многоквартирном доме, у которых заключены договоры на оказание услуг </a:t>
            </a:r>
            <a:br>
              <a:rPr lang="ru-RU" sz="1700">
                <a:latin typeface="Times New Roman"/>
                <a:ea typeface="Times New Roman"/>
              </a:rPr>
            </a:br>
            <a:r>
              <a:rPr lang="ru-RU" sz="1700">
                <a:latin typeface="Times New Roman"/>
                <a:ea typeface="Times New Roman"/>
              </a:rPr>
              <a:t>по содержанию и (или) выполнению работ по ремонту общего имущества в целях надлежащего содержания и (или) ремонта внутридомовой системы отопления в многоквартирном доме, или председателем совета многоквартирного дома в случае, если собственниками помещений в многоквартирном доме не принято решение о заключении таких договоров, или муниципальными образованиями в случае, если способ управления многоквартирным домом не выбран или выбранный способ управления не реализован;</a:t>
            </a:r>
            <a:endParaRPr/>
          </a:p>
          <a:p>
            <a:pPr indent="342265" algn="just">
              <a:defRPr/>
            </a:pPr>
            <a:r>
              <a:rPr lang="ru-RU" sz="1700">
                <a:latin typeface="Times New Roman"/>
                <a:ea typeface="Times New Roman"/>
              </a:rPr>
              <a:t>6) владельцами тепловых сетей, не являющимися теплосетевыми организациями.</a:t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EB092CF9-F46D-4F0B-812A-240F1E00EE51}" type="slidenum">
              <a:rPr lang="ru-RU"/>
              <a:t>15</a:t>
            </a:fld>
            <a:endParaRPr lang="ru-RU"/>
          </a:p>
        </p:txBody>
      </p:sp>
      <p:sp>
        <p:nvSpPr>
          <p:cNvPr id="5" name="Прямоугольник 4"/>
          <p:cNvSpPr/>
          <p:nvPr/>
        </p:nvSpPr>
        <p:spPr bwMode="auto">
          <a:xfrm>
            <a:off x="8629565" y="839076"/>
            <a:ext cx="3503712" cy="424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82675">
              <a:lnSpc>
                <a:spcPct val="90000"/>
              </a:lnSpc>
              <a:defRPr/>
            </a:pPr>
            <a:r>
              <a:rPr lang="ru-RU" sz="1200" b="1">
                <a:solidFill>
                  <a:schemeClr val="tx1">
                    <a:lumMod val="50000"/>
                    <a:lumOff val="50000"/>
                  </a:schemeClr>
                </a:solidFill>
                <a:latin typeface="Tahoma"/>
                <a:ea typeface="Tahoma"/>
                <a:cs typeface="Tahoma"/>
              </a:rPr>
              <a:t>Приволжское управление </a:t>
            </a:r>
            <a:endParaRPr/>
          </a:p>
          <a:p>
            <a:pPr marL="1082675">
              <a:lnSpc>
                <a:spcPct val="90000"/>
              </a:lnSpc>
              <a:defRPr/>
            </a:pPr>
            <a:r>
              <a:rPr lang="ru-RU" sz="1200" b="1">
                <a:solidFill>
                  <a:schemeClr val="tx1">
                    <a:lumMod val="50000"/>
                    <a:lumOff val="50000"/>
                  </a:schemeClr>
                </a:solidFill>
                <a:latin typeface="Tahoma"/>
                <a:ea typeface="Tahoma"/>
                <a:cs typeface="Tahoma"/>
              </a:rPr>
              <a:t>Ростехнадзора</a:t>
            </a:r>
            <a:endParaRPr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9284940" y="777512"/>
            <a:ext cx="432048" cy="486296"/>
          </a:xfrm>
          <a:prstGeom prst="rect">
            <a:avLst/>
          </a:prstGeom>
        </p:spPr>
      </p:pic>
      <p:sp>
        <p:nvSpPr>
          <p:cNvPr id="7" name="Заголовок 1"/>
          <p:cNvSpPr txBox="1"/>
          <p:nvPr/>
        </p:nvSpPr>
        <p:spPr bwMode="auto">
          <a:xfrm>
            <a:off x="58723" y="216278"/>
            <a:ext cx="9846572" cy="118403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>
              <a:lnSpc>
                <a:spcPct val="90000"/>
              </a:lnSpc>
              <a:spcBef>
                <a:spcPts val="0"/>
              </a:spcBef>
              <a:buNone/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ru-RU" sz="2400" b="1" cap="all">
                <a:latin typeface="+mn-lt"/>
                <a:ea typeface="+mn-ea"/>
                <a:cs typeface="Times New Roman"/>
              </a:rPr>
              <a:t>Изменения в Федеральный закон «О теплоснабжении» </a:t>
            </a:r>
            <a:br>
              <a:rPr lang="ru-RU" sz="2400" b="1" cap="all">
                <a:latin typeface="+mn-lt"/>
                <a:ea typeface="+mn-ea"/>
                <a:cs typeface="Times New Roman"/>
              </a:rPr>
            </a:br>
            <a:r>
              <a:rPr lang="ru-RU" sz="2400" b="1" cap="all">
                <a:latin typeface="+mn-lt"/>
                <a:ea typeface="+mn-ea"/>
                <a:cs typeface="Times New Roman"/>
              </a:rPr>
              <a:t>от 27.07.2010 № 190-ФЗ с 1 марта 2025 года.</a:t>
            </a:r>
            <a:endParaRPr/>
          </a:p>
          <a:p>
            <a:pPr>
              <a:defRPr/>
            </a:pPr>
            <a:endParaRPr lang="ru-RU" sz="2400" b="1" cap="all">
              <a:latin typeface="+mn-lt"/>
              <a:ea typeface="+mn-ea"/>
              <a:cs typeface="Times New Roman"/>
            </a:endParaRPr>
          </a:p>
        </p:txBody>
      </p:sp>
      <p:sp>
        <p:nvSpPr>
          <p:cNvPr id="12" name="TextBox 11"/>
          <p:cNvSpPr txBox="1"/>
          <p:nvPr/>
        </p:nvSpPr>
        <p:spPr bwMode="auto">
          <a:xfrm>
            <a:off x="191593" y="1619407"/>
            <a:ext cx="11809891" cy="29416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342265" algn="just">
              <a:defRPr/>
            </a:pPr>
            <a:r>
              <a:rPr lang="en-US" sz="1700">
                <a:latin typeface="Times New Roman"/>
                <a:ea typeface="Times New Roman"/>
              </a:rPr>
              <a:t>2</a:t>
            </a:r>
            <a:r>
              <a:rPr lang="ru-RU" sz="1700">
                <a:latin typeface="Times New Roman"/>
                <a:ea typeface="Times New Roman"/>
              </a:rPr>
              <a:t>. В целях обеспечения готовности к отопительному периоду муниципальные образования обязаны:</a:t>
            </a:r>
            <a:endParaRPr/>
          </a:p>
          <a:p>
            <a:pPr algn="just">
              <a:defRPr/>
            </a:pPr>
            <a:r>
              <a:rPr lang="ru-RU" sz="1700">
                <a:latin typeface="Times New Roman"/>
                <a:ea typeface="Times New Roman"/>
              </a:rPr>
              <a:t>1) иметь порядок (план) действий по ликвидации последствий аварийных ситуаций в сфере теплоснабжения </a:t>
            </a:r>
            <a:br>
              <a:rPr lang="ru-RU" sz="1700">
                <a:latin typeface="Times New Roman"/>
                <a:ea typeface="Times New Roman"/>
              </a:rPr>
            </a:br>
            <a:r>
              <a:rPr lang="ru-RU" sz="1700">
                <a:latin typeface="Times New Roman"/>
                <a:ea typeface="Times New Roman"/>
              </a:rPr>
              <a:t>в муниципальном образовании. </a:t>
            </a:r>
            <a:endParaRPr/>
          </a:p>
          <a:p>
            <a:pPr algn="just">
              <a:defRPr/>
            </a:pPr>
            <a:r>
              <a:rPr lang="ru-RU" sz="1700">
                <a:latin typeface="Times New Roman"/>
                <a:ea typeface="Times New Roman"/>
              </a:rPr>
              <a:t>	В случае отсутствия порядков (планов) действий по ликвидации последствий аварийных ситуаций в сфере теплоснабжения у организаций в сфере электро-, газо- и водоснабжения, организаций, осуществляющих снабжение топливом, потребителей тепловой энергии, ремонтно-строительных и транспортных организаций орган местного самоуправления может предложить этим лицам принять участие в подготовке порядка (плана) действий по ликвидации последствий аварийных ситуаций в сфере теплоснабжения в муниципальном образовании;</a:t>
            </a:r>
            <a:endParaRPr/>
          </a:p>
          <a:p>
            <a:pPr algn="just">
              <a:defRPr/>
            </a:pPr>
            <a:endParaRPr lang="ru-RU" sz="1700">
              <a:latin typeface="Times New Roman"/>
              <a:ea typeface="Times New Roman"/>
            </a:endParaRPr>
          </a:p>
          <a:p>
            <a:pPr algn="just">
              <a:defRPr/>
            </a:pPr>
            <a:r>
              <a:rPr lang="ru-RU" sz="1700">
                <a:latin typeface="Times New Roman"/>
                <a:ea typeface="Times New Roman"/>
              </a:rPr>
              <a:t>2) иметь утвержденную актуализированную схему теплоснабжения;</a:t>
            </a:r>
            <a:endParaRPr/>
          </a:p>
          <a:p>
            <a:pPr algn="just">
              <a:defRPr/>
            </a:pPr>
            <a:r>
              <a:rPr lang="ru-RU" sz="1700">
                <a:latin typeface="Times New Roman"/>
                <a:ea typeface="Times New Roman"/>
              </a:rPr>
              <a:t>3) обеспечить подготовку к отопительному периоду бесхозяйных объектов теплоснабжения.</a:t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EB092CF9-F46D-4F0B-812A-240F1E00EE51}" type="slidenum">
              <a:rPr lang="ru-RU"/>
              <a:t>16</a:t>
            </a:fld>
            <a:endParaRPr lang="ru-RU"/>
          </a:p>
        </p:txBody>
      </p:sp>
      <p:sp>
        <p:nvSpPr>
          <p:cNvPr id="5" name="Прямоугольник 4"/>
          <p:cNvSpPr/>
          <p:nvPr/>
        </p:nvSpPr>
        <p:spPr bwMode="auto">
          <a:xfrm>
            <a:off x="8629565" y="839076"/>
            <a:ext cx="3503712" cy="424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82675">
              <a:lnSpc>
                <a:spcPct val="90000"/>
              </a:lnSpc>
              <a:defRPr/>
            </a:pPr>
            <a:r>
              <a:rPr lang="ru-RU" sz="1200" b="1">
                <a:solidFill>
                  <a:schemeClr val="tx1">
                    <a:lumMod val="50000"/>
                    <a:lumOff val="50000"/>
                  </a:schemeClr>
                </a:solidFill>
                <a:latin typeface="Tahoma"/>
                <a:ea typeface="Tahoma"/>
                <a:cs typeface="Tahoma"/>
              </a:rPr>
              <a:t>Приволжское управление </a:t>
            </a:r>
            <a:endParaRPr/>
          </a:p>
          <a:p>
            <a:pPr marL="1082675">
              <a:lnSpc>
                <a:spcPct val="90000"/>
              </a:lnSpc>
              <a:defRPr/>
            </a:pPr>
            <a:r>
              <a:rPr lang="ru-RU" sz="1200" b="1">
                <a:solidFill>
                  <a:schemeClr val="tx1">
                    <a:lumMod val="50000"/>
                    <a:lumOff val="50000"/>
                  </a:schemeClr>
                </a:solidFill>
                <a:latin typeface="Tahoma"/>
                <a:ea typeface="Tahoma"/>
                <a:cs typeface="Tahoma"/>
              </a:rPr>
              <a:t>Ростехнадзора</a:t>
            </a:r>
            <a:endParaRPr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9284940" y="777512"/>
            <a:ext cx="432048" cy="486296"/>
          </a:xfrm>
          <a:prstGeom prst="rect">
            <a:avLst/>
          </a:prstGeom>
        </p:spPr>
      </p:pic>
      <p:sp>
        <p:nvSpPr>
          <p:cNvPr id="7" name="Заголовок 1"/>
          <p:cNvSpPr txBox="1"/>
          <p:nvPr/>
        </p:nvSpPr>
        <p:spPr bwMode="auto">
          <a:xfrm>
            <a:off x="58723" y="216278"/>
            <a:ext cx="9846572" cy="118403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>
              <a:lnSpc>
                <a:spcPct val="90000"/>
              </a:lnSpc>
              <a:spcBef>
                <a:spcPts val="0"/>
              </a:spcBef>
              <a:buNone/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ru-RU" sz="2400" b="1" cap="all">
                <a:latin typeface="+mn-lt"/>
                <a:ea typeface="+mn-ea"/>
                <a:cs typeface="Times New Roman"/>
              </a:rPr>
              <a:t>Изменения в Федеральный закон «О теплоснабжении» </a:t>
            </a:r>
            <a:br>
              <a:rPr lang="ru-RU" sz="2400" b="1" cap="all">
                <a:latin typeface="+mn-lt"/>
                <a:ea typeface="+mn-ea"/>
                <a:cs typeface="Times New Roman"/>
              </a:rPr>
            </a:br>
            <a:r>
              <a:rPr lang="ru-RU" sz="2400" b="1" cap="all">
                <a:latin typeface="+mn-lt"/>
                <a:ea typeface="+mn-ea"/>
                <a:cs typeface="Times New Roman"/>
              </a:rPr>
              <a:t>от 27.07.2010 № 190-ФЗ с 1 марта 2025 года.</a:t>
            </a:r>
            <a:endParaRPr/>
          </a:p>
          <a:p>
            <a:pPr>
              <a:defRPr/>
            </a:pPr>
            <a:endParaRPr lang="ru-RU" sz="2400" b="1" cap="all">
              <a:latin typeface="+mn-lt"/>
              <a:ea typeface="+mn-ea"/>
              <a:cs typeface="Times New Roman"/>
            </a:endParaRPr>
          </a:p>
        </p:txBody>
      </p:sp>
      <p:sp>
        <p:nvSpPr>
          <p:cNvPr id="8" name="TextBox 7"/>
          <p:cNvSpPr txBox="1"/>
          <p:nvPr/>
        </p:nvSpPr>
        <p:spPr bwMode="auto">
          <a:xfrm>
            <a:off x="85225" y="1263807"/>
            <a:ext cx="11961718" cy="37189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342265" algn="just">
              <a:defRPr/>
            </a:pPr>
            <a:r>
              <a:rPr lang="en-US" sz="1700">
                <a:latin typeface="Times New Roman"/>
                <a:ea typeface="Times New Roman"/>
              </a:rPr>
              <a:t>3</a:t>
            </a:r>
            <a:r>
              <a:rPr lang="ru-RU" sz="1700">
                <a:latin typeface="Times New Roman"/>
                <a:ea typeface="Times New Roman"/>
              </a:rPr>
              <a:t>. В целях обеспечения готовности к отопительному периоду, а также в целях обеспечения готовности к безаварийной работе объектов теплоснабжения теплоснабжающие организации, теплосетевые организации обязаны на постоянной основе:</a:t>
            </a:r>
            <a:endParaRPr/>
          </a:p>
          <a:p>
            <a:pPr indent="342265" algn="just">
              <a:defRPr/>
            </a:pPr>
            <a:r>
              <a:rPr lang="ru-RU" sz="1700">
                <a:latin typeface="Times New Roman"/>
                <a:ea typeface="Times New Roman"/>
              </a:rPr>
              <a:t>1) обеспечивать функционирование эксплуатационной, диспетчерской и аварийной служб;</a:t>
            </a:r>
            <a:endParaRPr/>
          </a:p>
          <a:p>
            <a:pPr indent="342265" algn="just">
              <a:defRPr/>
            </a:pPr>
            <a:r>
              <a:rPr lang="ru-RU" sz="1700">
                <a:latin typeface="Times New Roman"/>
                <a:ea typeface="Times New Roman"/>
              </a:rPr>
              <a:t>2) проводить наладку принадлежащих им тепловых сетей;</a:t>
            </a:r>
            <a:endParaRPr/>
          </a:p>
          <a:p>
            <a:pPr indent="342265" algn="just">
              <a:defRPr/>
            </a:pPr>
            <a:r>
              <a:rPr lang="ru-RU" sz="1700">
                <a:latin typeface="Times New Roman"/>
                <a:ea typeface="Times New Roman"/>
              </a:rPr>
              <a:t>3) осуществлять контроль за режимами потребления тепловой энергии;</a:t>
            </a:r>
            <a:endParaRPr/>
          </a:p>
          <a:p>
            <a:pPr indent="342265" algn="just">
              <a:defRPr/>
            </a:pPr>
            <a:r>
              <a:rPr lang="ru-RU" sz="1700">
                <a:latin typeface="Times New Roman"/>
                <a:ea typeface="Times New Roman"/>
              </a:rPr>
              <a:t>4) обеспечивать качество теплоносителей;</a:t>
            </a:r>
            <a:endParaRPr/>
          </a:p>
          <a:p>
            <a:pPr indent="342265" algn="just">
              <a:defRPr/>
            </a:pPr>
            <a:r>
              <a:rPr lang="ru-RU" sz="1700">
                <a:latin typeface="Times New Roman"/>
                <a:ea typeface="Times New Roman"/>
              </a:rPr>
              <a:t>5) организовывать коммерческий учет приобретаемой тепловой энергии и реализуемой тепловой энергии;</a:t>
            </a:r>
            <a:endParaRPr/>
          </a:p>
          <a:p>
            <a:pPr indent="342265" algn="just">
              <a:defRPr/>
            </a:pPr>
            <a:r>
              <a:rPr lang="ru-RU" sz="1700">
                <a:latin typeface="Times New Roman"/>
                <a:ea typeface="Times New Roman"/>
              </a:rPr>
              <a:t>6) обеспечивать проверку качества строительства, реконструкции и (или) модернизации принадлежащих им тепловых сетей, в том числе качества тепловой изоляции;</a:t>
            </a:r>
            <a:endParaRPr/>
          </a:p>
          <a:p>
            <a:pPr indent="342265" algn="just">
              <a:defRPr/>
            </a:pPr>
            <a:r>
              <a:rPr lang="ru-RU" sz="1700">
                <a:latin typeface="Times New Roman"/>
                <a:ea typeface="Times New Roman"/>
              </a:rPr>
              <a:t>7) обеспечивать надежное теплоснабжение потребителей;</a:t>
            </a:r>
            <a:endParaRPr/>
          </a:p>
          <a:p>
            <a:pPr indent="342265" algn="just">
              <a:defRPr/>
            </a:pPr>
            <a:r>
              <a:rPr lang="ru-RU" sz="1700">
                <a:latin typeface="Times New Roman"/>
                <a:ea typeface="Times New Roman"/>
              </a:rPr>
              <a:t>8) выполнять мероприятия по резервированию систем теплоснабжения, определенные утвержденной актуализированной схемой теплоснабжения и включенные в инвестиционную программу теплоснабжающей или теплосетевой организации;</a:t>
            </a:r>
            <a:endParaRPr/>
          </a:p>
          <a:p>
            <a:pPr indent="342265" algn="just">
              <a:defRPr/>
            </a:pPr>
            <a:r>
              <a:rPr lang="ru-RU" sz="1700">
                <a:latin typeface="Times New Roman"/>
                <a:ea typeface="Times New Roman"/>
              </a:rPr>
              <a:t>9) иметь согласованный с органом местного самоуправления порядок (план) действий по ликвидации последствий аварийных ситуаций в сфере теплоснабжения.</a:t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EB092CF9-F46D-4F0B-812A-240F1E00EE51}" type="slidenum">
              <a:rPr lang="ru-RU"/>
              <a:t>17</a:t>
            </a:fld>
            <a:endParaRPr lang="ru-RU"/>
          </a:p>
        </p:txBody>
      </p:sp>
      <p:sp>
        <p:nvSpPr>
          <p:cNvPr id="5" name="TextBox 4"/>
          <p:cNvSpPr txBox="1"/>
          <p:nvPr/>
        </p:nvSpPr>
        <p:spPr bwMode="auto">
          <a:xfrm>
            <a:off x="283028" y="1400308"/>
            <a:ext cx="11627381" cy="39322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342265" algn="just">
              <a:defRPr/>
            </a:pPr>
            <a:r>
              <a:rPr lang="en-US" sz="1800">
                <a:latin typeface="Times New Roman"/>
                <a:ea typeface="Times New Roman"/>
              </a:rPr>
              <a:t>4</a:t>
            </a:r>
            <a:r>
              <a:rPr lang="ru-RU" sz="1800">
                <a:latin typeface="Times New Roman"/>
                <a:ea typeface="Times New Roman"/>
              </a:rPr>
              <a:t>. В целях обеспечения готовности к отопительному периоду, а также в целях обеспечения готовности </a:t>
            </a:r>
            <a:br>
              <a:rPr lang="ru-RU" sz="1800">
                <a:latin typeface="Times New Roman"/>
                <a:ea typeface="Times New Roman"/>
              </a:rPr>
            </a:br>
            <a:r>
              <a:rPr lang="ru-RU" sz="1800">
                <a:latin typeface="Times New Roman"/>
                <a:ea typeface="Times New Roman"/>
              </a:rPr>
              <a:t>к безаварийной работе объектов теплоснабжения владельцы тепловых сетей, не являющиеся теплосетевыми организациями, обязаны на постоянной основе выполнять требования, установленные </a:t>
            </a:r>
            <a:r>
              <a:rPr lang="ru-RU" sz="1800" u="none" strike="noStrike">
                <a:solidFill>
                  <a:srgbClr val="0000FF"/>
                </a:solidFill>
                <a:latin typeface="Times New Roman"/>
                <a:ea typeface="Times New Roman"/>
              </a:rPr>
              <a:t>пунктами 1</a:t>
            </a:r>
            <a:r>
              <a:rPr lang="ru-RU" sz="1800">
                <a:latin typeface="Times New Roman"/>
                <a:ea typeface="Times New Roman"/>
              </a:rPr>
              <a:t> - </a:t>
            </a:r>
            <a:r>
              <a:rPr lang="ru-RU" sz="1800" u="none" strike="noStrike">
                <a:solidFill>
                  <a:srgbClr val="0000FF"/>
                </a:solidFill>
                <a:latin typeface="Times New Roman"/>
                <a:ea typeface="Times New Roman"/>
              </a:rPr>
              <a:t>4</a:t>
            </a:r>
            <a:r>
              <a:rPr lang="ru-RU" sz="1800">
                <a:latin typeface="Times New Roman"/>
                <a:ea typeface="Times New Roman"/>
              </a:rPr>
              <a:t>, </a:t>
            </a:r>
            <a:r>
              <a:rPr lang="ru-RU" sz="1800" u="none" strike="noStrike">
                <a:solidFill>
                  <a:srgbClr val="0000FF"/>
                </a:solidFill>
                <a:latin typeface="Times New Roman"/>
                <a:ea typeface="Times New Roman"/>
              </a:rPr>
              <a:t>6</a:t>
            </a:r>
            <a:r>
              <a:rPr lang="ru-RU" sz="1800">
                <a:latin typeface="Times New Roman"/>
                <a:ea typeface="Times New Roman"/>
              </a:rPr>
              <a:t>, </a:t>
            </a:r>
            <a:r>
              <a:rPr lang="ru-RU" sz="1800" u="none" strike="noStrike">
                <a:solidFill>
                  <a:srgbClr val="0000FF"/>
                </a:solidFill>
                <a:latin typeface="Times New Roman"/>
                <a:ea typeface="Times New Roman"/>
              </a:rPr>
              <a:t>7</a:t>
            </a:r>
            <a:r>
              <a:rPr lang="ru-RU" sz="1800">
                <a:latin typeface="Times New Roman"/>
                <a:ea typeface="Times New Roman"/>
              </a:rPr>
              <a:t>, </a:t>
            </a:r>
            <a:r>
              <a:rPr lang="ru-RU" sz="1800" u="none" strike="noStrike">
                <a:solidFill>
                  <a:srgbClr val="0000FF"/>
                </a:solidFill>
                <a:latin typeface="Times New Roman"/>
                <a:ea typeface="Times New Roman"/>
              </a:rPr>
              <a:t>9 части 4</a:t>
            </a:r>
            <a:r>
              <a:rPr lang="ru-RU" sz="1800">
                <a:latin typeface="Times New Roman"/>
                <a:ea typeface="Times New Roman"/>
              </a:rPr>
              <a:t> </a:t>
            </a:r>
            <a:r>
              <a:rPr lang="ru-RU">
                <a:latin typeface="Times New Roman"/>
              </a:rPr>
              <a:t>статьи</a:t>
            </a:r>
            <a:r>
              <a:rPr lang="en-US">
                <a:latin typeface="Times New Roman"/>
              </a:rPr>
              <a:t> 20 </a:t>
            </a:r>
            <a:r>
              <a:rPr lang="ru-RU">
                <a:latin typeface="Times New Roman"/>
              </a:rPr>
              <a:t>Федерального закона «О теплоснабжении» от 27.07.2010 № 190-ФЗ.</a:t>
            </a:r>
            <a:endParaRPr/>
          </a:p>
          <a:p>
            <a:pPr indent="342265" algn="just">
              <a:defRPr/>
            </a:pPr>
            <a:r>
              <a:rPr lang="en-US">
                <a:latin typeface="Times New Roman"/>
                <a:ea typeface="Times New Roman"/>
              </a:rPr>
              <a:t>5</a:t>
            </a:r>
            <a:r>
              <a:rPr lang="ru-RU" sz="1800">
                <a:latin typeface="Times New Roman"/>
                <a:ea typeface="Times New Roman"/>
              </a:rPr>
              <a:t>. В целях обеспечения готовности к отопительному периоду потребители тепловой энергии обязаны </a:t>
            </a:r>
            <a:br>
              <a:rPr lang="ru-RU" sz="1800">
                <a:latin typeface="Times New Roman"/>
                <a:ea typeface="Times New Roman"/>
              </a:rPr>
            </a:br>
            <a:r>
              <a:rPr lang="ru-RU" sz="1800">
                <a:latin typeface="Times New Roman"/>
                <a:ea typeface="Times New Roman"/>
              </a:rPr>
              <a:t>на постоянной основе:</a:t>
            </a:r>
            <a:endParaRPr/>
          </a:p>
          <a:p>
            <a:pPr indent="342265" algn="just">
              <a:defRPr/>
            </a:pPr>
            <a:r>
              <a:rPr lang="ru-RU" sz="1800">
                <a:latin typeface="Times New Roman"/>
                <a:ea typeface="Times New Roman"/>
              </a:rPr>
              <a:t>1) обеспечивать эксплуатацию теплопотребляющих установок в соответствии с требованиями безопасности </a:t>
            </a:r>
            <a:br>
              <a:rPr lang="ru-RU" sz="1800">
                <a:latin typeface="Times New Roman"/>
                <a:ea typeface="Times New Roman"/>
              </a:rPr>
            </a:br>
            <a:r>
              <a:rPr lang="ru-RU" sz="1800">
                <a:latin typeface="Times New Roman"/>
                <a:ea typeface="Times New Roman"/>
              </a:rPr>
              <a:t>в сфере теплоснабжения, установленными </a:t>
            </a:r>
            <a:r>
              <a:rPr lang="ru-RU" sz="1800" u="sng" strike="noStrike">
                <a:solidFill>
                  <a:srgbClr val="0000FF"/>
                </a:solidFill>
                <a:latin typeface="Times New Roman"/>
                <a:ea typeface="Times New Roman"/>
                <a:hlinkClick r:id="rId2" tooltip="Федеральный закон от 27.07.2010 N 190-ФЗ (ред. от 08.08.2024) &quot;О теплоснабжении&quot; (с изм. и доп., вступ. в силу с 01.03.2025)------------ Редакция с изменениями, не вступившими в силу{КонсультантПлюс}"/>
              </a:rPr>
              <a:t>статьей 23.2</a:t>
            </a:r>
            <a:r>
              <a:rPr lang="ru-RU" sz="1800">
                <a:latin typeface="Times New Roman"/>
                <a:ea typeface="Times New Roman"/>
              </a:rPr>
              <a:t> Федерального закона </a:t>
            </a:r>
            <a:r>
              <a:rPr lang="ru-RU">
                <a:latin typeface="Times New Roman"/>
              </a:rPr>
              <a:t>«О теплоснабжении» от 27.07.2010 </a:t>
            </a:r>
            <a:br>
              <a:rPr lang="ru-RU">
                <a:latin typeface="Times New Roman"/>
              </a:rPr>
            </a:br>
            <a:r>
              <a:rPr lang="ru-RU">
                <a:latin typeface="Times New Roman"/>
              </a:rPr>
              <a:t>№ 190-ФЗ</a:t>
            </a:r>
            <a:r>
              <a:rPr lang="en-US">
                <a:latin typeface="Times New Roman"/>
              </a:rPr>
              <a:t>;</a:t>
            </a:r>
            <a:endParaRPr lang="ru-RU" sz="1800">
              <a:latin typeface="Times New Roman"/>
              <a:ea typeface="Times New Roman"/>
            </a:endParaRPr>
          </a:p>
          <a:p>
            <a:pPr indent="342265" algn="just">
              <a:defRPr/>
            </a:pPr>
            <a:r>
              <a:rPr lang="ru-RU" sz="1800">
                <a:latin typeface="Times New Roman"/>
                <a:ea typeface="Times New Roman"/>
              </a:rPr>
              <a:t>2) обеспечивать готовность к соблюдению указанного в договоре теплоснабжения режима потребления тепловой энергии;</a:t>
            </a:r>
            <a:endParaRPr/>
          </a:p>
          <a:p>
            <a:pPr indent="342265" algn="just">
              <a:defRPr/>
            </a:pPr>
            <a:r>
              <a:rPr lang="ru-RU" sz="1800">
                <a:latin typeface="Times New Roman"/>
                <a:ea typeface="Times New Roman"/>
              </a:rPr>
              <a:t>3) обеспечивать отсутствие задолженности за поставленные тепловую энергию (мощность), теплоноситель;</a:t>
            </a:r>
            <a:endParaRPr/>
          </a:p>
          <a:p>
            <a:pPr indent="342265" algn="just">
              <a:defRPr/>
            </a:pPr>
            <a:r>
              <a:rPr lang="ru-RU" sz="1800">
                <a:latin typeface="Times New Roman"/>
                <a:ea typeface="Times New Roman"/>
              </a:rPr>
              <a:t>4) организовывать коммерческий учет тепловой энергии, теплоносителя в соответствии с требованиями, установленными </a:t>
            </a:r>
            <a:r>
              <a:rPr lang="ru-RU" sz="1800" u="sng" strike="noStrike">
                <a:solidFill>
                  <a:srgbClr val="0000FF"/>
                </a:solidFill>
                <a:latin typeface="Times New Roman"/>
                <a:ea typeface="Times New Roman"/>
                <a:hlinkClick r:id="rId3" tooltip="Федеральный закон от 27.07.2010 N 190-ФЗ (ред. от 08.08.2024) &quot;О теплоснабжении&quot; (с изм. и доп., вступ. в силу с 01.03.2025)------------ Редакция с изменениями, не вступившими в силу{КонсультантПлюс}"/>
              </a:rPr>
              <a:t>статьей 19</a:t>
            </a:r>
            <a:r>
              <a:rPr lang="ru-RU" sz="1800">
                <a:latin typeface="Times New Roman"/>
                <a:ea typeface="Times New Roman"/>
              </a:rPr>
              <a:t> Федерального закона</a:t>
            </a:r>
            <a:r>
              <a:rPr lang="en-US" sz="1800">
                <a:latin typeface="Times New Roman"/>
                <a:ea typeface="Times New Roman"/>
              </a:rPr>
              <a:t> </a:t>
            </a:r>
            <a:r>
              <a:rPr lang="ru-RU">
                <a:latin typeface="Times New Roman"/>
              </a:rPr>
              <a:t>«О теплоснабжении» от 27.07.2010 № 190-ФЗ</a:t>
            </a:r>
            <a:r>
              <a:rPr lang="ru-RU" sz="1800">
                <a:latin typeface="Times New Roman"/>
                <a:ea typeface="Times New Roman"/>
              </a:rPr>
              <a:t>.</a:t>
            </a:r>
            <a:endParaRPr/>
          </a:p>
        </p:txBody>
      </p:sp>
      <p:sp>
        <p:nvSpPr>
          <p:cNvPr id="6" name="Прямоугольник 5"/>
          <p:cNvSpPr/>
          <p:nvPr/>
        </p:nvSpPr>
        <p:spPr bwMode="auto">
          <a:xfrm>
            <a:off x="8629565" y="839076"/>
            <a:ext cx="3503712" cy="424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82675">
              <a:lnSpc>
                <a:spcPct val="90000"/>
              </a:lnSpc>
              <a:defRPr/>
            </a:pPr>
            <a:r>
              <a:rPr lang="ru-RU" sz="1200" b="1">
                <a:solidFill>
                  <a:schemeClr val="tx1">
                    <a:lumMod val="50000"/>
                    <a:lumOff val="50000"/>
                  </a:schemeClr>
                </a:solidFill>
                <a:latin typeface="Tahoma"/>
                <a:ea typeface="Tahoma"/>
                <a:cs typeface="Tahoma"/>
              </a:rPr>
              <a:t>Приволжское управление </a:t>
            </a:r>
            <a:endParaRPr/>
          </a:p>
          <a:p>
            <a:pPr marL="1082675">
              <a:lnSpc>
                <a:spcPct val="90000"/>
              </a:lnSpc>
              <a:defRPr/>
            </a:pPr>
            <a:r>
              <a:rPr lang="ru-RU" sz="1200" b="1">
                <a:solidFill>
                  <a:schemeClr val="tx1">
                    <a:lumMod val="50000"/>
                    <a:lumOff val="50000"/>
                  </a:schemeClr>
                </a:solidFill>
                <a:latin typeface="Tahoma"/>
                <a:ea typeface="Tahoma"/>
                <a:cs typeface="Tahoma"/>
              </a:rPr>
              <a:t>Ростехнадзора</a:t>
            </a:r>
            <a:endParaRPr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4"/>
          <a:stretch/>
        </p:blipFill>
        <p:spPr bwMode="auto">
          <a:xfrm>
            <a:off x="9284940" y="777512"/>
            <a:ext cx="432048" cy="486296"/>
          </a:xfrm>
          <a:prstGeom prst="rect">
            <a:avLst/>
          </a:prstGeom>
        </p:spPr>
      </p:pic>
      <p:sp>
        <p:nvSpPr>
          <p:cNvPr id="8" name="Заголовок 1"/>
          <p:cNvSpPr txBox="1"/>
          <p:nvPr/>
        </p:nvSpPr>
        <p:spPr bwMode="auto">
          <a:xfrm>
            <a:off x="58723" y="216278"/>
            <a:ext cx="9846572" cy="118403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>
              <a:lnSpc>
                <a:spcPct val="90000"/>
              </a:lnSpc>
              <a:spcBef>
                <a:spcPts val="0"/>
              </a:spcBef>
              <a:buNone/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ru-RU" sz="2400" b="1" cap="all">
                <a:latin typeface="+mn-lt"/>
                <a:ea typeface="+mn-ea"/>
                <a:cs typeface="Times New Roman"/>
              </a:rPr>
              <a:t>Изменения в Федеральный закон «О теплоснабжении» </a:t>
            </a:r>
            <a:br>
              <a:rPr lang="ru-RU" sz="2400" b="1" cap="all">
                <a:latin typeface="+mn-lt"/>
                <a:ea typeface="+mn-ea"/>
                <a:cs typeface="Times New Roman"/>
              </a:rPr>
            </a:br>
            <a:r>
              <a:rPr lang="ru-RU" sz="2400" b="1" cap="all">
                <a:latin typeface="+mn-lt"/>
                <a:ea typeface="+mn-ea"/>
                <a:cs typeface="Times New Roman"/>
              </a:rPr>
              <a:t>от 27.07.2010 № 190-ФЗ с 1 марта 2025 года.</a:t>
            </a:r>
            <a:endParaRPr/>
          </a:p>
          <a:p>
            <a:pPr>
              <a:defRPr/>
            </a:pPr>
            <a:endParaRPr lang="ru-RU" sz="2400" b="1" cap="all">
              <a:latin typeface="+mn-lt"/>
              <a:ea typeface="+mn-ea"/>
              <a:cs typeface="Times New Roman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EB092CF9-F46D-4F0B-812A-240F1E00EE51}" type="slidenum">
              <a:rPr lang="ru-RU"/>
              <a:t>18</a:t>
            </a:fld>
            <a:endParaRPr lang="ru-RU"/>
          </a:p>
        </p:txBody>
      </p:sp>
      <p:sp>
        <p:nvSpPr>
          <p:cNvPr id="5" name="TextBox 4"/>
          <p:cNvSpPr txBox="1"/>
          <p:nvPr/>
        </p:nvSpPr>
        <p:spPr bwMode="auto">
          <a:xfrm>
            <a:off x="239484" y="1285259"/>
            <a:ext cx="11713388" cy="33836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342265" algn="just">
              <a:defRPr/>
            </a:pPr>
            <a:r>
              <a:rPr lang="en-US" sz="1800">
                <a:latin typeface="Times New Roman"/>
                <a:ea typeface="Times New Roman"/>
              </a:rPr>
              <a:t>6</a:t>
            </a:r>
            <a:r>
              <a:rPr lang="ru-RU" sz="1800">
                <a:latin typeface="Times New Roman"/>
                <a:ea typeface="Times New Roman"/>
              </a:rPr>
              <a:t>. Оценка обеспечения муниципальными образованиями готовности к отопительному периоду осуществляется федеральным органом исполнительной власти, уполномоченным на осуществление федерального государственного энергетического надзора и государственного регулирования промышленной безопасности.</a:t>
            </a:r>
            <a:endParaRPr/>
          </a:p>
          <a:p>
            <a:pPr indent="342265" algn="just">
              <a:defRPr/>
            </a:pPr>
            <a:r>
              <a:rPr lang="en-US" sz="1800">
                <a:latin typeface="Times New Roman"/>
                <a:ea typeface="Times New Roman"/>
              </a:rPr>
              <a:t>7</a:t>
            </a:r>
            <a:r>
              <a:rPr lang="ru-RU" sz="1800">
                <a:latin typeface="Times New Roman"/>
                <a:ea typeface="Times New Roman"/>
              </a:rPr>
              <a:t>. Оценка обеспечения теплоснабжающими организациями, теплосетевыми организациями, владельцами тепловых сетей, не являющимися теплосетевыми организациями, готовности к отопительному периоду осуществляется органом местного самоуправления совместно с единой теплоснабжающей организацией </a:t>
            </a:r>
            <a:br>
              <a:rPr lang="ru-RU" sz="1800">
                <a:latin typeface="Times New Roman"/>
                <a:ea typeface="Times New Roman"/>
              </a:rPr>
            </a:br>
            <a:r>
              <a:rPr lang="ru-RU" sz="1800">
                <a:latin typeface="Times New Roman"/>
                <a:ea typeface="Times New Roman"/>
              </a:rPr>
              <a:t>и федеральным органом исполнительной власти, уполномоченным на осуществление федерального государственного энергетического надзора и государственного регулирования промышленной безопасности</a:t>
            </a:r>
            <a:r>
              <a:rPr lang="en-US">
                <a:latin typeface="Times New Roman"/>
                <a:ea typeface="Times New Roman"/>
              </a:rPr>
              <a:t>.</a:t>
            </a:r>
            <a:endParaRPr/>
          </a:p>
          <a:p>
            <a:pPr indent="342265" algn="just">
              <a:defRPr/>
            </a:pPr>
            <a:r>
              <a:rPr lang="ru-RU" sz="1800">
                <a:latin typeface="Times New Roman"/>
                <a:ea typeface="Times New Roman"/>
              </a:rPr>
              <a:t>Оценка обеспечения теплоснабжающей организацией, имеющей статус единой теплоснабжающей организации, готовности к отопительному периоду осуществляется органом местного самоуправления совместно с федеральным органом исполнительной власти, уполномоченным на осуществление федерального государственного энергетического надзора и государственного регулирования промышленной безопасности.</a:t>
            </a:r>
            <a:endParaRPr/>
          </a:p>
        </p:txBody>
      </p:sp>
      <p:sp>
        <p:nvSpPr>
          <p:cNvPr id="6" name="Прямоугольник 5"/>
          <p:cNvSpPr/>
          <p:nvPr/>
        </p:nvSpPr>
        <p:spPr bwMode="auto">
          <a:xfrm>
            <a:off x="8629565" y="839076"/>
            <a:ext cx="3503712" cy="424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82675">
              <a:lnSpc>
                <a:spcPct val="90000"/>
              </a:lnSpc>
              <a:defRPr/>
            </a:pPr>
            <a:r>
              <a:rPr lang="ru-RU" sz="1200" b="1">
                <a:solidFill>
                  <a:schemeClr val="tx1">
                    <a:lumMod val="50000"/>
                    <a:lumOff val="50000"/>
                  </a:schemeClr>
                </a:solidFill>
                <a:latin typeface="Tahoma"/>
                <a:ea typeface="Tahoma"/>
                <a:cs typeface="Tahoma"/>
              </a:rPr>
              <a:t>Приволжское управление </a:t>
            </a:r>
            <a:endParaRPr/>
          </a:p>
          <a:p>
            <a:pPr marL="1082675">
              <a:lnSpc>
                <a:spcPct val="90000"/>
              </a:lnSpc>
              <a:defRPr/>
            </a:pPr>
            <a:r>
              <a:rPr lang="ru-RU" sz="1200" b="1">
                <a:solidFill>
                  <a:schemeClr val="tx1">
                    <a:lumMod val="50000"/>
                    <a:lumOff val="50000"/>
                  </a:schemeClr>
                </a:solidFill>
                <a:latin typeface="Tahoma"/>
                <a:ea typeface="Tahoma"/>
                <a:cs typeface="Tahoma"/>
              </a:rPr>
              <a:t>Ростехнадзора</a:t>
            </a:r>
            <a:endParaRPr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9284940" y="777512"/>
            <a:ext cx="432048" cy="486296"/>
          </a:xfrm>
          <a:prstGeom prst="rect">
            <a:avLst/>
          </a:prstGeom>
        </p:spPr>
      </p:pic>
      <p:sp>
        <p:nvSpPr>
          <p:cNvPr id="8" name="Заголовок 1"/>
          <p:cNvSpPr txBox="1"/>
          <p:nvPr/>
        </p:nvSpPr>
        <p:spPr bwMode="auto">
          <a:xfrm>
            <a:off x="58723" y="216278"/>
            <a:ext cx="9846572" cy="118403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>
              <a:lnSpc>
                <a:spcPct val="90000"/>
              </a:lnSpc>
              <a:spcBef>
                <a:spcPts val="0"/>
              </a:spcBef>
              <a:buNone/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ru-RU" sz="2400" b="1" cap="all">
                <a:latin typeface="+mn-lt"/>
                <a:ea typeface="+mn-ea"/>
                <a:cs typeface="Times New Roman"/>
              </a:rPr>
              <a:t>Изменения в Федеральный закон «О теплоснабжении» </a:t>
            </a:r>
            <a:br>
              <a:rPr lang="ru-RU" sz="2400" b="1" cap="all">
                <a:latin typeface="+mn-lt"/>
                <a:ea typeface="+mn-ea"/>
                <a:cs typeface="Times New Roman"/>
              </a:rPr>
            </a:br>
            <a:r>
              <a:rPr lang="ru-RU" sz="2400" b="1" cap="all">
                <a:latin typeface="+mn-lt"/>
                <a:ea typeface="+mn-ea"/>
                <a:cs typeface="Times New Roman"/>
              </a:rPr>
              <a:t>от 27.07.2010 № 190-ФЗ с 1 марта 2025 года.</a:t>
            </a:r>
            <a:endParaRPr/>
          </a:p>
          <a:p>
            <a:pPr>
              <a:defRPr/>
            </a:pPr>
            <a:endParaRPr lang="ru-RU" sz="2400" b="1" cap="all">
              <a:latin typeface="+mn-lt"/>
              <a:ea typeface="+mn-ea"/>
              <a:cs typeface="Times New Roman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EB092CF9-F46D-4F0B-812A-240F1E00EE51}" type="slidenum">
              <a:rPr lang="ru-RU"/>
              <a:t>19</a:t>
            </a:fld>
            <a:endParaRPr lang="ru-RU"/>
          </a:p>
        </p:txBody>
      </p:sp>
      <p:sp>
        <p:nvSpPr>
          <p:cNvPr id="6" name="TextBox 5"/>
          <p:cNvSpPr txBox="1"/>
          <p:nvPr/>
        </p:nvSpPr>
        <p:spPr bwMode="auto">
          <a:xfrm>
            <a:off x="377370" y="1570005"/>
            <a:ext cx="11439056" cy="22863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en-US">
                <a:latin typeface="Times New Roman"/>
                <a:cs typeface="Times New Roman"/>
              </a:rPr>
              <a:t>8</a:t>
            </a:r>
            <a:r>
              <a:rPr lang="ru-RU">
                <a:latin typeface="Times New Roman"/>
                <a:cs typeface="Times New Roman"/>
              </a:rPr>
              <a:t>. По результатам проведения оценки готовности к отопительному периоду составляется акт, содержащий оценку обеспечения готовности к отопительному периоду.</a:t>
            </a:r>
            <a:endParaRPr/>
          </a:p>
          <a:p>
            <a:pPr algn="just">
              <a:defRPr/>
            </a:pPr>
            <a:r>
              <a:rPr lang="en-US">
                <a:latin typeface="Times New Roman"/>
                <a:cs typeface="Times New Roman"/>
              </a:rPr>
              <a:t>9</a:t>
            </a:r>
            <a:r>
              <a:rPr lang="ru-RU">
                <a:latin typeface="Times New Roman"/>
                <a:cs typeface="Times New Roman"/>
              </a:rPr>
              <a:t>. В случае несоблюдения обязательных требований проверяемым лицам</a:t>
            </a:r>
            <a:r>
              <a:rPr lang="en-US">
                <a:latin typeface="Times New Roman"/>
                <a:cs typeface="Times New Roman"/>
              </a:rPr>
              <a:t> </a:t>
            </a:r>
            <a:r>
              <a:rPr lang="ru-RU">
                <a:latin typeface="Times New Roman"/>
                <a:cs typeface="Times New Roman"/>
              </a:rPr>
              <a:t>направляется акт, содержащий оценку обеспечения готовности к отопительному периоду, с замечаниями по выявленным нарушениям. Выявленные нарушения подлежат обязательному устранению в установленные актом сроки.</a:t>
            </a:r>
            <a:endParaRPr/>
          </a:p>
          <a:p>
            <a:pPr algn="just">
              <a:defRPr/>
            </a:pPr>
            <a:r>
              <a:rPr lang="ru-RU">
                <a:latin typeface="Times New Roman"/>
                <a:cs typeface="Times New Roman"/>
              </a:rPr>
              <a:t>1</a:t>
            </a:r>
            <a:r>
              <a:rPr lang="en-US">
                <a:latin typeface="Times New Roman"/>
                <a:cs typeface="Times New Roman"/>
              </a:rPr>
              <a:t>0</a:t>
            </a:r>
            <a:r>
              <a:rPr lang="ru-RU">
                <a:latin typeface="Times New Roman"/>
                <a:cs typeface="Times New Roman"/>
              </a:rPr>
              <a:t>. Неустранение выявленных нарушений, указанных в акте, содержащем оценку обеспечения готовности </a:t>
            </a:r>
            <a:br>
              <a:rPr lang="ru-RU">
                <a:latin typeface="Times New Roman"/>
                <a:cs typeface="Times New Roman"/>
              </a:rPr>
            </a:br>
            <a:r>
              <a:rPr lang="ru-RU">
                <a:latin typeface="Times New Roman"/>
                <a:cs typeface="Times New Roman"/>
              </a:rPr>
              <a:t>к отопительному периоду, в установленные сроки лицами влечет за собой административную ответственность </a:t>
            </a:r>
            <a:br>
              <a:rPr lang="ru-RU">
                <a:latin typeface="Times New Roman"/>
                <a:cs typeface="Times New Roman"/>
              </a:rPr>
            </a:br>
            <a:r>
              <a:rPr lang="ru-RU">
                <a:latin typeface="Times New Roman"/>
                <a:cs typeface="Times New Roman"/>
              </a:rPr>
              <a:t>в соответствии с законодательством Российской Федерации.</a:t>
            </a:r>
            <a:endParaRPr/>
          </a:p>
        </p:txBody>
      </p:sp>
      <p:sp>
        <p:nvSpPr>
          <p:cNvPr id="7" name="Прямоугольник 6"/>
          <p:cNvSpPr/>
          <p:nvPr/>
        </p:nvSpPr>
        <p:spPr bwMode="auto">
          <a:xfrm>
            <a:off x="8629565" y="839076"/>
            <a:ext cx="3503712" cy="424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82675">
              <a:lnSpc>
                <a:spcPct val="90000"/>
              </a:lnSpc>
              <a:defRPr/>
            </a:pPr>
            <a:r>
              <a:rPr lang="ru-RU" sz="1200" b="1">
                <a:solidFill>
                  <a:schemeClr val="tx1">
                    <a:lumMod val="50000"/>
                    <a:lumOff val="50000"/>
                  </a:schemeClr>
                </a:solidFill>
                <a:latin typeface="Tahoma"/>
                <a:ea typeface="Tahoma"/>
                <a:cs typeface="Tahoma"/>
              </a:rPr>
              <a:t>Приволжское управление </a:t>
            </a:r>
            <a:endParaRPr/>
          </a:p>
          <a:p>
            <a:pPr marL="1082675">
              <a:lnSpc>
                <a:spcPct val="90000"/>
              </a:lnSpc>
              <a:defRPr/>
            </a:pPr>
            <a:r>
              <a:rPr lang="ru-RU" sz="1200" b="1">
                <a:solidFill>
                  <a:schemeClr val="tx1">
                    <a:lumMod val="50000"/>
                    <a:lumOff val="50000"/>
                  </a:schemeClr>
                </a:solidFill>
                <a:latin typeface="Tahoma"/>
                <a:ea typeface="Tahoma"/>
                <a:cs typeface="Tahoma"/>
              </a:rPr>
              <a:t>Ростехнадзора</a:t>
            </a:r>
            <a:endParaRPr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9284940" y="777512"/>
            <a:ext cx="432048" cy="486296"/>
          </a:xfrm>
          <a:prstGeom prst="rect">
            <a:avLst/>
          </a:prstGeom>
        </p:spPr>
      </p:pic>
      <p:sp>
        <p:nvSpPr>
          <p:cNvPr id="9" name="Заголовок 1"/>
          <p:cNvSpPr txBox="1"/>
          <p:nvPr/>
        </p:nvSpPr>
        <p:spPr bwMode="auto">
          <a:xfrm>
            <a:off x="58723" y="216278"/>
            <a:ext cx="9846572" cy="118403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>
              <a:lnSpc>
                <a:spcPct val="90000"/>
              </a:lnSpc>
              <a:spcBef>
                <a:spcPts val="0"/>
              </a:spcBef>
              <a:buNone/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ru-RU" sz="2400" b="1" cap="all">
                <a:latin typeface="+mn-lt"/>
                <a:ea typeface="+mn-ea"/>
                <a:cs typeface="Times New Roman"/>
              </a:rPr>
              <a:t>Изменения в Федеральный закон «О теплоснабжении» </a:t>
            </a:r>
            <a:br>
              <a:rPr lang="ru-RU" sz="2400" b="1" cap="all">
                <a:latin typeface="+mn-lt"/>
                <a:ea typeface="+mn-ea"/>
                <a:cs typeface="Times New Roman"/>
              </a:rPr>
            </a:br>
            <a:r>
              <a:rPr lang="ru-RU" sz="2400" b="1" cap="all">
                <a:latin typeface="+mn-lt"/>
                <a:ea typeface="+mn-ea"/>
                <a:cs typeface="Times New Roman"/>
              </a:rPr>
              <a:t>от 27.07.2010 № 190-ФЗ с 1 марта 2025 года.</a:t>
            </a:r>
            <a:endParaRPr/>
          </a:p>
          <a:p>
            <a:pPr>
              <a:defRPr/>
            </a:pPr>
            <a:endParaRPr lang="ru-RU" sz="2400" b="1" cap="all">
              <a:latin typeface="+mn-lt"/>
              <a:ea typeface="+mn-ea"/>
              <a:cs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364350" y="2033883"/>
          <a:ext cx="9039218" cy="3943275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3490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601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984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1788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7143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659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7627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126567">
                <a:tc>
                  <a:txBody>
                    <a:bodyPr/>
                    <a:lstStyle/>
                    <a:p>
                      <a:pPr marL="0" algn="ctr">
                        <a:defRPr/>
                      </a:pPr>
                      <a:r>
                        <a:rPr lang="ru-RU" sz="1500" b="1" u="none" strike="noStrike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Субъект РФ</a:t>
                      </a:r>
                      <a:endParaRPr/>
                    </a:p>
                  </a:txBody>
                  <a:tcPr marL="5004" marR="5004" marT="5004" marB="0" anchor="ctr"/>
                </a:tc>
                <a:tc>
                  <a:txBody>
                    <a:bodyPr/>
                    <a:lstStyle/>
                    <a:p>
                      <a:pPr marL="0" algn="ctr">
                        <a:defRPr/>
                      </a:pPr>
                      <a:r>
                        <a:rPr lang="ru-RU" sz="1500" b="1" u="none" strike="noStrike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Количество проверенных теплоснабжающих организаций</a:t>
                      </a:r>
                      <a:endParaRPr/>
                    </a:p>
                  </a:txBody>
                  <a:tcPr marL="5004" marR="5004" marT="500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500" b="1" u="none" strike="noStrike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Выявлено нарушений</a:t>
                      </a:r>
                      <a:endParaRPr/>
                    </a:p>
                  </a:txBody>
                  <a:tcPr marL="5004" marR="5004" marT="500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500" b="1" u="none" strike="noStrike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Устранено нарушений</a:t>
                      </a:r>
                      <a:endParaRPr/>
                    </a:p>
                  </a:txBody>
                  <a:tcPr marL="5004" marR="5004" marT="500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500" b="1" u="none" strike="noStrike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Подлежат проверке МО</a:t>
                      </a:r>
                      <a:endParaRPr/>
                    </a:p>
                  </a:txBody>
                  <a:tcPr marL="5004" marR="5004" marT="500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500" b="1" u="none" strike="noStrike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Подписаны паспорта готовности МО</a:t>
                      </a:r>
                      <a:endParaRPr/>
                    </a:p>
                  </a:txBody>
                  <a:tcPr marL="5004" marR="5004" marT="500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500" b="1" u="none" strike="noStrike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Обратились после </a:t>
                      </a:r>
                      <a:br>
                        <a:rPr lang="ru-RU" sz="1500" b="1" u="none" strike="noStrike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</a:br>
                      <a:r>
                        <a:rPr lang="ru-RU" sz="1500" b="1" u="none" strike="noStrike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15 ноября 2024 г.</a:t>
                      </a:r>
                      <a:endParaRPr/>
                    </a:p>
                  </a:txBody>
                  <a:tcPr marL="5004" marR="5004" marT="5004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4177">
                <a:tc>
                  <a:txBody>
                    <a:bodyPr/>
                    <a:lstStyle/>
                    <a:p>
                      <a:pPr marL="0" algn="ctr">
                        <a:defRPr/>
                      </a:pPr>
                      <a:r>
                        <a:rPr lang="ru-RU" sz="1500" b="1" u="none" strike="noStrike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Республика Татарстан</a:t>
                      </a:r>
                      <a:endParaRPr/>
                    </a:p>
                  </a:txBody>
                  <a:tcPr marL="5004" marR="5004" marT="5004" marB="0" anchor="ctr"/>
                </a:tc>
                <a:tc>
                  <a:txBody>
                    <a:bodyPr/>
                    <a:lstStyle/>
                    <a:p>
                      <a:pPr marL="0" algn="ctr" defTabSz="914400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142</a:t>
                      </a:r>
                      <a:endParaRPr/>
                    </a:p>
                  </a:txBody>
                  <a:tcPr marL="5004" marR="5004" marT="500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4203</a:t>
                      </a:r>
                      <a:endParaRPr/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4181</a:t>
                      </a:r>
                      <a:endParaRPr/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45</a:t>
                      </a:r>
                      <a:endParaRPr/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44</a:t>
                      </a:r>
                      <a:endParaRPr/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0</a:t>
                      </a:r>
                      <a:endParaRPr/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4177">
                <a:tc>
                  <a:txBody>
                    <a:bodyPr/>
                    <a:lstStyle/>
                    <a:p>
                      <a:pPr marL="0" algn="ctr">
                        <a:defRPr/>
                      </a:pPr>
                      <a:r>
                        <a:rPr lang="ru-RU" sz="1500" b="1" u="none" strike="noStrike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Республика Марий Эл</a:t>
                      </a:r>
                      <a:endParaRPr/>
                    </a:p>
                  </a:txBody>
                  <a:tcPr marL="5004" marR="5004" marT="5004" marB="0" anchor="ctr"/>
                </a:tc>
                <a:tc>
                  <a:txBody>
                    <a:bodyPr/>
                    <a:lstStyle/>
                    <a:p>
                      <a:pPr marL="0" algn="ctr" defTabSz="914400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10</a:t>
                      </a:r>
                      <a:endParaRPr/>
                    </a:p>
                  </a:txBody>
                  <a:tcPr marL="5004" marR="5004" marT="500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351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346</a:t>
                      </a:r>
                      <a:endParaRPr/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17</a:t>
                      </a:r>
                      <a:endParaRPr/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14</a:t>
                      </a:r>
                      <a:endParaRPr/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0</a:t>
                      </a:r>
                      <a:endParaRPr/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4177">
                <a:tc>
                  <a:txBody>
                    <a:bodyPr/>
                    <a:lstStyle/>
                    <a:p>
                      <a:pPr marL="0" algn="ctr">
                        <a:defRPr/>
                      </a:pPr>
                      <a:r>
                        <a:rPr lang="ru-RU" sz="1500" b="1" u="none" strike="noStrike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Чувашская Республика</a:t>
                      </a:r>
                      <a:endParaRPr/>
                    </a:p>
                  </a:txBody>
                  <a:tcPr marL="5004" marR="5004" marT="5004" marB="0" anchor="ctr"/>
                </a:tc>
                <a:tc>
                  <a:txBody>
                    <a:bodyPr/>
                    <a:lstStyle/>
                    <a:p>
                      <a:pPr marL="0" algn="ctr" defTabSz="914400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37</a:t>
                      </a:r>
                      <a:endParaRPr/>
                    </a:p>
                  </a:txBody>
                  <a:tcPr marL="5004" marR="5004" marT="500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1087</a:t>
                      </a:r>
                      <a:endParaRPr/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919</a:t>
                      </a:r>
                      <a:endParaRPr/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26</a:t>
                      </a:r>
                      <a:endParaRPr/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14</a:t>
                      </a:r>
                      <a:endParaRPr/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0</a:t>
                      </a:r>
                      <a:endParaRPr/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04177">
                <a:tc>
                  <a:txBody>
                    <a:bodyPr/>
                    <a:lstStyle/>
                    <a:p>
                      <a:pPr marL="0" algn="ctr">
                        <a:defRPr/>
                      </a:pPr>
                      <a:r>
                        <a:rPr lang="ru-RU" sz="1500" b="1" u="none" strike="noStrike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Итого</a:t>
                      </a:r>
                      <a:endParaRPr/>
                    </a:p>
                  </a:txBody>
                  <a:tcPr marL="5004" marR="5004" marT="5004" marB="0" anchor="ctr"/>
                </a:tc>
                <a:tc>
                  <a:txBody>
                    <a:bodyPr/>
                    <a:lstStyle/>
                    <a:p>
                      <a:pPr marL="0" algn="ctr" defTabSz="914400">
                        <a:defRPr/>
                      </a:pPr>
                      <a:r>
                        <a:rPr lang="ru-RU" sz="1400" b="1" i="1" u="sng" strike="noStrike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189</a:t>
                      </a:r>
                      <a:endParaRPr/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>
                        <a:defRPr/>
                      </a:pPr>
                      <a:r>
                        <a:rPr lang="ru-RU" sz="1400" b="1" i="1" u="sng" strike="noStrike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5641</a:t>
                      </a:r>
                      <a:endParaRPr/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>
                        <a:defRPr/>
                      </a:pPr>
                      <a:r>
                        <a:rPr lang="ru-RU" sz="1400" b="1" i="1" u="sng" strike="noStrike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5446</a:t>
                      </a:r>
                      <a:endParaRPr/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>
                        <a:defRPr/>
                      </a:pPr>
                      <a:r>
                        <a:rPr lang="ru-RU" sz="1400" b="1" i="1" u="sng" strike="noStrike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88</a:t>
                      </a:r>
                      <a:endParaRPr/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>
                        <a:defRPr/>
                      </a:pPr>
                      <a:r>
                        <a:rPr lang="ru-RU" sz="1400" b="1" i="1" u="sng" strike="noStrike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72</a:t>
                      </a:r>
                      <a:endParaRPr/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>
                        <a:defRPr/>
                      </a:pPr>
                      <a:r>
                        <a:rPr lang="ru-RU" sz="1400" b="1" i="1" u="sng" strike="noStrike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0</a:t>
                      </a:r>
                      <a:endParaRPr/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 bwMode="auto">
          <a:xfrm>
            <a:off x="8688288" y="808294"/>
            <a:ext cx="3503712" cy="424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82675">
              <a:lnSpc>
                <a:spcPct val="90000"/>
              </a:lnSpc>
              <a:defRPr/>
            </a:pPr>
            <a:r>
              <a:rPr lang="ru-RU" sz="1200" b="1">
                <a:solidFill>
                  <a:schemeClr val="tx1">
                    <a:lumMod val="50000"/>
                    <a:lumOff val="50000"/>
                  </a:schemeClr>
                </a:solidFill>
                <a:latin typeface="Tahoma"/>
                <a:ea typeface="Tahoma"/>
                <a:cs typeface="Tahoma"/>
              </a:rPr>
              <a:t>Приволжское управление </a:t>
            </a:r>
            <a:endParaRPr/>
          </a:p>
          <a:p>
            <a:pPr marL="1082675">
              <a:lnSpc>
                <a:spcPct val="90000"/>
              </a:lnSpc>
              <a:defRPr/>
            </a:pPr>
            <a:r>
              <a:rPr lang="ru-RU" sz="1200" b="1">
                <a:solidFill>
                  <a:schemeClr val="tx1">
                    <a:lumMod val="50000"/>
                    <a:lumOff val="50000"/>
                  </a:schemeClr>
                </a:solidFill>
                <a:latin typeface="Tahoma"/>
                <a:ea typeface="Tahoma"/>
                <a:cs typeface="Tahoma"/>
              </a:rPr>
              <a:t>Ростехнадзора</a:t>
            </a:r>
            <a:endParaRPr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9284940" y="777512"/>
            <a:ext cx="432048" cy="486296"/>
          </a:xfrm>
          <a:prstGeom prst="rect">
            <a:avLst/>
          </a:prstGeom>
        </p:spPr>
      </p:pic>
      <p:sp>
        <p:nvSpPr>
          <p:cNvPr id="7" name="Заголовок 1"/>
          <p:cNvSpPr txBox="1"/>
          <p:nvPr/>
        </p:nvSpPr>
        <p:spPr bwMode="auto">
          <a:xfrm>
            <a:off x="1021300" y="777512"/>
            <a:ext cx="8030421" cy="53819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>
              <a:lnSpc>
                <a:spcPct val="90000"/>
              </a:lnSpc>
              <a:spcBef>
                <a:spcPts val="0"/>
              </a:spcBef>
              <a:buNone/>
              <a:defRPr sz="60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ru-RU" sz="2400" b="1" cap="all">
                <a:latin typeface="+mn-lt"/>
                <a:cs typeface="Times New Roman"/>
              </a:rPr>
              <a:t>Результаты контроля за подготовкой </a:t>
            </a:r>
            <a:br>
              <a:rPr lang="ru-RU" sz="2400" b="1" cap="all">
                <a:latin typeface="+mn-lt"/>
                <a:cs typeface="Times New Roman"/>
              </a:rPr>
            </a:br>
            <a:r>
              <a:rPr lang="ru-RU" sz="2400" b="1" cap="all">
                <a:latin typeface="+mn-lt"/>
                <a:cs typeface="Times New Roman"/>
              </a:rPr>
              <a:t>к отопительному периоду 2024-2025 гг.</a:t>
            </a:r>
            <a:endParaRPr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EB092CF9-F46D-4F0B-812A-240F1E00EE51}" type="slidenum">
              <a:rPr lang="ru-RU"/>
              <a:t>2</a:t>
            </a:fld>
            <a:endParaRPr lang="ru-RU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auto">
          <a:xfrm>
            <a:off x="8629565" y="839076"/>
            <a:ext cx="3503712" cy="424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82675">
              <a:lnSpc>
                <a:spcPct val="90000"/>
              </a:lnSpc>
              <a:defRPr/>
            </a:pPr>
            <a:r>
              <a:rPr lang="ru-RU" sz="1200" b="1">
                <a:solidFill>
                  <a:schemeClr val="tx1">
                    <a:lumMod val="50000"/>
                    <a:lumOff val="50000"/>
                  </a:schemeClr>
                </a:solidFill>
                <a:latin typeface="Tahoma"/>
                <a:ea typeface="Tahoma"/>
                <a:cs typeface="Tahoma"/>
              </a:rPr>
              <a:t>Приволжское управление </a:t>
            </a:r>
            <a:endParaRPr/>
          </a:p>
          <a:p>
            <a:pPr marL="1082675">
              <a:lnSpc>
                <a:spcPct val="90000"/>
              </a:lnSpc>
              <a:defRPr/>
            </a:pPr>
            <a:r>
              <a:rPr lang="ru-RU" sz="1200" b="1">
                <a:solidFill>
                  <a:schemeClr val="tx1">
                    <a:lumMod val="50000"/>
                    <a:lumOff val="50000"/>
                  </a:schemeClr>
                </a:solidFill>
                <a:latin typeface="Tahoma"/>
                <a:ea typeface="Tahoma"/>
                <a:cs typeface="Tahoma"/>
              </a:rPr>
              <a:t>Ростехнадзора</a:t>
            </a:r>
            <a:endParaRPr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9284940" y="777512"/>
            <a:ext cx="432048" cy="486296"/>
          </a:xfrm>
          <a:prstGeom prst="rect">
            <a:avLst/>
          </a:prstGeom>
        </p:spPr>
      </p:pic>
      <p:sp>
        <p:nvSpPr>
          <p:cNvPr id="6" name="Заголовок 1"/>
          <p:cNvSpPr>
            <a:spLocks noGrp="1"/>
          </p:cNvSpPr>
          <p:nvPr>
            <p:ph type="title"/>
          </p:nvPr>
        </p:nvSpPr>
        <p:spPr bwMode="auto">
          <a:xfrm>
            <a:off x="58723" y="216278"/>
            <a:ext cx="9846572" cy="1184031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ru-RU" sz="2400" b="1" cap="all">
                <a:latin typeface="+mn-lt"/>
                <a:ea typeface="+mn-ea"/>
                <a:cs typeface="Times New Roman"/>
              </a:rPr>
              <a:t>Основные выявленные замечания по результатам оценки готовности к осенне-зимнему периоду 2024-2025</a:t>
            </a:r>
            <a:r>
              <a:rPr lang="en-US" sz="2400" b="1" cap="all">
                <a:latin typeface="+mn-lt"/>
                <a:ea typeface="+mn-ea"/>
                <a:cs typeface="Times New Roman"/>
              </a:rPr>
              <a:t> </a:t>
            </a:r>
            <a:r>
              <a:rPr lang="ru-RU" sz="2400" b="1" cap="all">
                <a:latin typeface="+mn-lt"/>
                <a:ea typeface="+mn-ea"/>
                <a:cs typeface="Times New Roman"/>
              </a:rPr>
              <a:t>гг.</a:t>
            </a:r>
            <a:endParaRPr/>
          </a:p>
        </p:txBody>
      </p:sp>
      <p:sp>
        <p:nvSpPr>
          <p:cNvPr id="7" name="TextBox 6"/>
          <p:cNvSpPr txBox="1"/>
          <p:nvPr/>
        </p:nvSpPr>
        <p:spPr bwMode="auto">
          <a:xfrm>
            <a:off x="135894" y="1802310"/>
            <a:ext cx="11920212" cy="33239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just">
              <a:buFont typeface="+mj-lt"/>
              <a:buAutoNum type="arabicPeriod"/>
              <a:defRPr/>
            </a:pPr>
            <a:r>
              <a:rPr lang="ru-RU">
                <a:latin typeface="Times New Roman"/>
                <a:cs typeface="Times New Roman"/>
              </a:rPr>
              <a:t>Отсутствует поверка оборудования.</a:t>
            </a:r>
            <a:endParaRPr/>
          </a:p>
          <a:p>
            <a:pPr marL="342900" indent="-342900" algn="just">
              <a:buFont typeface="+mj-lt"/>
              <a:buAutoNum type="arabicPeriod"/>
              <a:defRPr/>
            </a:pPr>
            <a:r>
              <a:rPr lang="ru-RU">
                <a:latin typeface="Times New Roman"/>
                <a:cs typeface="Times New Roman"/>
              </a:rPr>
              <a:t>Не проведены режимно-наладочные испытания по эксплуатации котлов в соответствии с установленными сроками.</a:t>
            </a:r>
            <a:endParaRPr/>
          </a:p>
          <a:p>
            <a:pPr marL="342900" indent="-342900" algn="just">
              <a:buFont typeface="+mj-lt"/>
              <a:buAutoNum type="arabicPeriod"/>
              <a:defRPr/>
            </a:pPr>
            <a:r>
              <a:rPr lang="ru-RU">
                <a:latin typeface="Times New Roman"/>
                <a:cs typeface="Times New Roman"/>
              </a:rPr>
              <a:t>Не проведены испытания электрооборудования.</a:t>
            </a:r>
            <a:endParaRPr lang="en-US">
              <a:latin typeface="Times New Roman"/>
              <a:cs typeface="Times New Roman"/>
            </a:endParaRPr>
          </a:p>
          <a:p>
            <a:pPr marL="342900" indent="-342900" algn="just">
              <a:buFont typeface="+mj-lt"/>
              <a:buAutoNum type="arabicPeriod"/>
              <a:defRPr/>
            </a:pPr>
            <a:r>
              <a:rPr lang="ru-RU">
                <a:latin typeface="Times New Roman"/>
                <a:cs typeface="Times New Roman"/>
              </a:rPr>
              <a:t>Не проведено техническое освидетельствование котельного оборудования.</a:t>
            </a:r>
            <a:endParaRPr lang="en-US">
              <a:latin typeface="Times New Roman"/>
              <a:cs typeface="Times New Roman"/>
            </a:endParaRPr>
          </a:p>
          <a:p>
            <a:pPr marL="342900" indent="-342900" algn="just">
              <a:buFont typeface="+mj-lt"/>
              <a:buAutoNum type="arabicPeriod" startAt="5"/>
              <a:defRPr/>
            </a:pPr>
            <a:r>
              <a:rPr lang="ru-RU">
                <a:latin typeface="Times New Roman"/>
                <a:cs typeface="Times New Roman"/>
              </a:rPr>
              <a:t>Отсутствует разрешение на допуск в эксплуатацию электроустановок, тепловых сетей и тепловых энергоустановок.</a:t>
            </a:r>
            <a:endParaRPr lang="en-US">
              <a:latin typeface="Times New Roman"/>
              <a:cs typeface="Times New Roman"/>
            </a:endParaRPr>
          </a:p>
          <a:p>
            <a:pPr marL="342900" indent="-342900" algn="just">
              <a:buFont typeface="+mj-lt"/>
              <a:buAutoNum type="arabicPeriod" startAt="5"/>
              <a:defRPr/>
            </a:pPr>
            <a:r>
              <a:rPr lang="ru-RU">
                <a:latin typeface="Times New Roman"/>
                <a:cs typeface="Times New Roman"/>
              </a:rPr>
              <a:t>Износ тепловых сетей.</a:t>
            </a:r>
            <a:endParaRPr lang="en-US">
              <a:latin typeface="Times New Roman"/>
              <a:cs typeface="Times New Roman"/>
            </a:endParaRPr>
          </a:p>
          <a:p>
            <a:pPr marL="342900" indent="-342900" algn="just">
              <a:buFont typeface="+mj-lt"/>
              <a:buAutoNum type="arabicPeriod" startAt="5"/>
              <a:defRPr/>
            </a:pPr>
            <a:r>
              <a:rPr lang="ru-RU">
                <a:latin typeface="Times New Roman"/>
                <a:cs typeface="Times New Roman"/>
              </a:rPr>
              <a:t>Не завершены работы по подготовке к действиям в осенне-зимний период.</a:t>
            </a:r>
            <a:endParaRPr/>
          </a:p>
          <a:p>
            <a:pPr marL="342900" indent="-342900" algn="just">
              <a:buFont typeface="+mj-lt"/>
              <a:buAutoNum type="arabicPeriod" startAt="5"/>
              <a:defRPr/>
            </a:pPr>
            <a:r>
              <a:rPr lang="ru-RU">
                <a:latin typeface="Times New Roman"/>
                <a:cs typeface="Times New Roman"/>
              </a:rPr>
              <a:t>Отсутствует подготовленный теплоэнергетический персонал</a:t>
            </a:r>
            <a:r>
              <a:rPr lang="en-US">
                <a:latin typeface="Times New Roman"/>
                <a:cs typeface="Times New Roman"/>
              </a:rPr>
              <a:t>.</a:t>
            </a:r>
            <a:endParaRPr lang="ru-RU">
              <a:latin typeface="Times New Roman"/>
              <a:cs typeface="Times New Roman"/>
            </a:endParaRPr>
          </a:p>
          <a:p>
            <a:pPr marL="342900" indent="-342900" algn="just">
              <a:buFont typeface="+mj-lt"/>
              <a:buAutoNum type="arabicPeriod" startAt="5"/>
              <a:defRPr/>
            </a:pPr>
            <a:r>
              <a:rPr lang="ru-RU">
                <a:latin typeface="Times New Roman"/>
                <a:cs typeface="Times New Roman"/>
              </a:rPr>
              <a:t>Отсутствует лицензия на эксплуатацию опасных производственных объектов.</a:t>
            </a:r>
            <a:endParaRPr/>
          </a:p>
          <a:p>
            <a:pPr algn="just">
              <a:defRPr/>
            </a:pPr>
            <a:endParaRPr lang="en-US" sz="2400">
              <a:latin typeface="Times New Roman"/>
              <a:cs typeface="Times New Roman"/>
            </a:endParaRPr>
          </a:p>
          <a:p>
            <a:pPr marL="342900" indent="-342900" algn="just">
              <a:buFont typeface="+mj-lt"/>
              <a:buAutoNum type="arabicPeriod"/>
              <a:defRPr/>
            </a:pPr>
            <a:endParaRPr lang="ru-RU" sz="2400">
              <a:latin typeface="Times New Roman"/>
              <a:cs typeface="Times New Roman"/>
            </a:endParaRPr>
          </a:p>
        </p:txBody>
      </p:sp>
      <p:sp>
        <p:nvSpPr>
          <p:cNvPr id="11" name="Номер слайда 1"/>
          <p:cNvSpPr>
            <a:spLocks noGrp="1"/>
          </p:cNvSpPr>
          <p:nvPr>
            <p:ph type="sldNum" sz="quarter" idx="12"/>
          </p:nvPr>
        </p:nvSpPr>
        <p:spPr bwMode="auto">
          <a:xfrm>
            <a:off x="8610600" y="6356350"/>
            <a:ext cx="2743200" cy="365125"/>
          </a:xfrm>
        </p:spPr>
        <p:txBody>
          <a:bodyPr/>
          <a:lstStyle/>
          <a:p>
            <a:pPr>
              <a:defRPr/>
            </a:pPr>
            <a:fld id="{EB092CF9-F46D-4F0B-812A-240F1E00EE51}" type="slidenum">
              <a:rPr lang="ru-RU"/>
              <a:t>3</a:t>
            </a:fld>
            <a:endParaRPr lang="ru-RU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EB092CF9-F46D-4F0B-812A-240F1E00EE51}" type="slidenum">
              <a:rPr lang="ru-RU"/>
              <a:t>4</a:t>
            </a:fld>
            <a:endParaRPr lang="ru-RU"/>
          </a:p>
        </p:txBody>
      </p:sp>
      <p:sp>
        <p:nvSpPr>
          <p:cNvPr id="6" name="TextBox 5"/>
          <p:cNvSpPr txBox="1"/>
          <p:nvPr/>
        </p:nvSpPr>
        <p:spPr bwMode="auto">
          <a:xfrm>
            <a:off x="704848" y="1961542"/>
            <a:ext cx="10990964" cy="37372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ru-RU" b="1" i="1" u="sng">
                <a:latin typeface="Times New Roman"/>
                <a:cs typeface="Times New Roman"/>
              </a:rPr>
              <a:t>Республика Татарстан</a:t>
            </a:r>
            <a:r>
              <a:rPr lang="en-US" b="1" i="1" u="sng">
                <a:latin typeface="Times New Roman"/>
                <a:cs typeface="Times New Roman"/>
              </a:rPr>
              <a:t>:</a:t>
            </a:r>
            <a:endParaRPr/>
          </a:p>
          <a:p>
            <a:pPr algn="just">
              <a:defRPr/>
            </a:pPr>
            <a:endParaRPr lang="en-US" sz="1800" b="1" i="1" u="sng">
              <a:latin typeface="Times New Roman"/>
              <a:ea typeface="Calibri"/>
              <a:cs typeface="Times New Roman"/>
            </a:endParaRPr>
          </a:p>
          <a:p>
            <a:pPr algn="just">
              <a:defRPr/>
            </a:pPr>
            <a:r>
              <a:rPr lang="ru-RU" sz="1800" b="1" i="1">
                <a:latin typeface="Times New Roman"/>
                <a:ea typeface="Calibri"/>
                <a:cs typeface="Times New Roman"/>
              </a:rPr>
              <a:t>Нижнекамский район</a:t>
            </a:r>
            <a:r>
              <a:rPr lang="ru-RU" sz="1800">
                <a:latin typeface="Times New Roman"/>
                <a:ea typeface="Calibri"/>
                <a:cs typeface="Times New Roman"/>
              </a:rPr>
              <a:t> </a:t>
            </a:r>
            <a:endParaRPr lang="en-US" sz="1800">
              <a:latin typeface="Times New Roman"/>
              <a:ea typeface="Calibri"/>
              <a:cs typeface="Times New Roman"/>
            </a:endParaRPr>
          </a:p>
          <a:p>
            <a:pPr algn="just">
              <a:defRPr/>
            </a:pPr>
            <a:endParaRPr lang="en-US" sz="1800">
              <a:latin typeface="Times New Roman"/>
              <a:ea typeface="Calibri"/>
              <a:cs typeface="Times New Roman"/>
            </a:endParaRPr>
          </a:p>
          <a:p>
            <a:pPr indent="449580" algn="just">
              <a:lnSpc>
                <a:spcPct val="114999"/>
              </a:lnSpc>
              <a:spcAft>
                <a:spcPts val="1000"/>
              </a:spcAft>
              <a:defRPr/>
            </a:pPr>
            <a:r>
              <a:rPr lang="ru-RU" sz="1800">
                <a:latin typeface="Times New Roman"/>
                <a:ea typeface="Calibri"/>
                <a:cs typeface="Times New Roman"/>
              </a:rPr>
              <a:t>Неготовность филиала АО «Татэнерго» Нижнекамские тепловые сети из-за неустранения 22 нарушений на сетях теплоснабжения г. Нижнекамска, принятых в эксплуатацию от АО «Водопроводно –</a:t>
            </a:r>
            <a:r>
              <a:rPr lang="en-US" sz="1800">
                <a:latin typeface="Times New Roman"/>
                <a:ea typeface="Calibri"/>
                <a:cs typeface="Times New Roman"/>
              </a:rPr>
              <a:t> </a:t>
            </a:r>
            <a:r>
              <a:rPr lang="ru-RU" sz="1800">
                <a:latin typeface="Times New Roman"/>
                <a:ea typeface="Calibri"/>
                <a:cs typeface="Times New Roman"/>
              </a:rPr>
              <a:t>канализационное и энергетическое хозяйство», в том числе: </a:t>
            </a:r>
            <a:endParaRPr lang="ru-RU" sz="1800"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4999"/>
              </a:lnSpc>
              <a:spcAft>
                <a:spcPts val="1000"/>
              </a:spcAft>
              <a:defRPr/>
            </a:pPr>
            <a:r>
              <a:rPr lang="ru-RU" sz="1800">
                <a:latin typeface="Times New Roman"/>
                <a:ea typeface="Calibri"/>
                <a:cs typeface="Times New Roman"/>
              </a:rPr>
              <a:t>– не проведена ЭПБ в связи с истечением нормативного срока службы технических устройств, а также </a:t>
            </a:r>
            <a:br>
              <a:rPr lang="ru-RU" sz="1800">
                <a:latin typeface="Times New Roman"/>
                <a:ea typeface="Calibri"/>
                <a:cs typeface="Times New Roman"/>
              </a:rPr>
            </a:br>
            <a:r>
              <a:rPr lang="ru-RU" sz="1800">
                <a:latin typeface="Times New Roman"/>
                <a:ea typeface="Calibri"/>
                <a:cs typeface="Times New Roman"/>
              </a:rPr>
              <a:t>с отсутствием проектной документации;</a:t>
            </a:r>
            <a:endParaRPr lang="ru-RU" sz="1800"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4999"/>
              </a:lnSpc>
              <a:spcAft>
                <a:spcPts val="1000"/>
              </a:spcAft>
              <a:defRPr/>
            </a:pPr>
            <a:r>
              <a:rPr lang="ru-RU" sz="1800">
                <a:latin typeface="Times New Roman"/>
                <a:ea typeface="Calibri"/>
                <a:cs typeface="Times New Roman"/>
              </a:rPr>
              <a:t>– не проведено техническое обслуживание, ремонт и испытания электроустановок.</a:t>
            </a:r>
            <a:endParaRPr lang="ru-RU" sz="1800">
              <a:latin typeface="Calibri"/>
              <a:ea typeface="Calibri"/>
              <a:cs typeface="Times New Roman"/>
            </a:endParaRPr>
          </a:p>
          <a:p>
            <a:pPr algn="just">
              <a:defRPr/>
            </a:pPr>
            <a:endParaRPr lang="ru-RU">
              <a:latin typeface="Times New Roman"/>
              <a:cs typeface="Times New Roman"/>
            </a:endParaRPr>
          </a:p>
        </p:txBody>
      </p:sp>
      <p:sp>
        <p:nvSpPr>
          <p:cNvPr id="7" name="Прямоугольник 6"/>
          <p:cNvSpPr/>
          <p:nvPr/>
        </p:nvSpPr>
        <p:spPr bwMode="auto">
          <a:xfrm>
            <a:off x="8629565" y="839076"/>
            <a:ext cx="3503712" cy="424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82675">
              <a:lnSpc>
                <a:spcPct val="90000"/>
              </a:lnSpc>
              <a:defRPr/>
            </a:pPr>
            <a:r>
              <a:rPr lang="ru-RU" sz="1200" b="1">
                <a:solidFill>
                  <a:schemeClr val="tx1">
                    <a:lumMod val="50000"/>
                    <a:lumOff val="50000"/>
                  </a:schemeClr>
                </a:solidFill>
                <a:latin typeface="Tahoma"/>
                <a:ea typeface="Tahoma"/>
                <a:cs typeface="Tahoma"/>
              </a:rPr>
              <a:t>Приволжское управление </a:t>
            </a:r>
            <a:endParaRPr/>
          </a:p>
          <a:p>
            <a:pPr marL="1082675">
              <a:lnSpc>
                <a:spcPct val="90000"/>
              </a:lnSpc>
              <a:defRPr/>
            </a:pPr>
            <a:r>
              <a:rPr lang="ru-RU" sz="1200" b="1">
                <a:solidFill>
                  <a:schemeClr val="tx1">
                    <a:lumMod val="50000"/>
                    <a:lumOff val="50000"/>
                  </a:schemeClr>
                </a:solidFill>
                <a:latin typeface="Tahoma"/>
                <a:ea typeface="Tahoma"/>
                <a:cs typeface="Tahoma"/>
              </a:rPr>
              <a:t>Ростехнадзора</a:t>
            </a:r>
            <a:endParaRPr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9284940" y="777512"/>
            <a:ext cx="432048" cy="486296"/>
          </a:xfrm>
          <a:prstGeom prst="rect">
            <a:avLst/>
          </a:prstGeom>
        </p:spPr>
      </p:pic>
      <p:sp>
        <p:nvSpPr>
          <p:cNvPr id="9" name="Заголовок 1"/>
          <p:cNvSpPr txBox="1"/>
          <p:nvPr/>
        </p:nvSpPr>
        <p:spPr bwMode="auto">
          <a:xfrm>
            <a:off x="58723" y="216278"/>
            <a:ext cx="9846572" cy="118403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>
              <a:lnSpc>
                <a:spcPct val="90000"/>
              </a:lnSpc>
              <a:spcBef>
                <a:spcPts val="0"/>
              </a:spcBef>
              <a:buNone/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ru-RU" sz="2400" b="1" cap="all">
                <a:latin typeface="+mn-lt"/>
                <a:ea typeface="+mn-ea"/>
                <a:cs typeface="Times New Roman"/>
              </a:rPr>
              <a:t>Муниципальные образования, которые не получили паспорт готовности 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EB092CF9-F46D-4F0B-812A-240F1E00EE51}" type="slidenum">
              <a:rPr lang="ru-RU"/>
              <a:t>5</a:t>
            </a:fld>
            <a:endParaRPr lang="ru-RU"/>
          </a:p>
        </p:txBody>
      </p:sp>
      <p:sp>
        <p:nvSpPr>
          <p:cNvPr id="6" name="TextBox 5"/>
          <p:cNvSpPr txBox="1"/>
          <p:nvPr/>
        </p:nvSpPr>
        <p:spPr bwMode="auto">
          <a:xfrm>
            <a:off x="604837" y="2101919"/>
            <a:ext cx="1098232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ru-RU">
                <a:latin typeface="Times New Roman"/>
                <a:cs typeface="Times New Roman"/>
              </a:rPr>
              <a:t>	</a:t>
            </a:r>
            <a:endParaRPr/>
          </a:p>
        </p:txBody>
      </p:sp>
      <p:sp>
        <p:nvSpPr>
          <p:cNvPr id="7" name="Прямоугольник 6"/>
          <p:cNvSpPr/>
          <p:nvPr/>
        </p:nvSpPr>
        <p:spPr bwMode="auto">
          <a:xfrm>
            <a:off x="8629565" y="839076"/>
            <a:ext cx="3503712" cy="424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82675">
              <a:lnSpc>
                <a:spcPct val="90000"/>
              </a:lnSpc>
              <a:defRPr/>
            </a:pPr>
            <a:r>
              <a:rPr lang="ru-RU" sz="1200" b="1">
                <a:solidFill>
                  <a:schemeClr val="tx1">
                    <a:lumMod val="50000"/>
                    <a:lumOff val="50000"/>
                  </a:schemeClr>
                </a:solidFill>
                <a:latin typeface="Tahoma"/>
                <a:ea typeface="Tahoma"/>
                <a:cs typeface="Tahoma"/>
              </a:rPr>
              <a:t>Приволжское управление </a:t>
            </a:r>
            <a:endParaRPr/>
          </a:p>
          <a:p>
            <a:pPr marL="1082675">
              <a:lnSpc>
                <a:spcPct val="90000"/>
              </a:lnSpc>
              <a:defRPr/>
            </a:pPr>
            <a:r>
              <a:rPr lang="ru-RU" sz="1200" b="1">
                <a:solidFill>
                  <a:schemeClr val="tx1">
                    <a:lumMod val="50000"/>
                    <a:lumOff val="50000"/>
                  </a:schemeClr>
                </a:solidFill>
                <a:latin typeface="Tahoma"/>
                <a:ea typeface="Tahoma"/>
                <a:cs typeface="Tahoma"/>
              </a:rPr>
              <a:t>Ростехнадзора</a:t>
            </a:r>
            <a:endParaRPr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9284940" y="777512"/>
            <a:ext cx="432048" cy="486296"/>
          </a:xfrm>
          <a:prstGeom prst="rect">
            <a:avLst/>
          </a:prstGeom>
        </p:spPr>
      </p:pic>
      <p:sp>
        <p:nvSpPr>
          <p:cNvPr id="10" name="Заголовок 1"/>
          <p:cNvSpPr txBox="1"/>
          <p:nvPr/>
        </p:nvSpPr>
        <p:spPr bwMode="auto">
          <a:xfrm>
            <a:off x="58723" y="216278"/>
            <a:ext cx="9846572" cy="118403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>
              <a:lnSpc>
                <a:spcPct val="90000"/>
              </a:lnSpc>
              <a:spcBef>
                <a:spcPts val="0"/>
              </a:spcBef>
              <a:buNone/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ru-RU" sz="2400" b="1" cap="all">
                <a:latin typeface="+mn-lt"/>
                <a:ea typeface="+mn-ea"/>
                <a:cs typeface="Times New Roman"/>
              </a:rPr>
              <a:t>Муниципальные образования, которые не получили паспорт готовности </a:t>
            </a:r>
            <a:endParaRPr/>
          </a:p>
        </p:txBody>
      </p:sp>
      <p:sp>
        <p:nvSpPr>
          <p:cNvPr id="9" name="TextBox 8"/>
          <p:cNvSpPr txBox="1"/>
          <p:nvPr/>
        </p:nvSpPr>
        <p:spPr bwMode="auto">
          <a:xfrm>
            <a:off x="217748" y="1474023"/>
            <a:ext cx="11980010" cy="39322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b="1" i="1" u="sng">
                <a:latin typeface="Times New Roman"/>
                <a:cs typeface="Times New Roman"/>
              </a:rPr>
              <a:t>Республика Марий Эл</a:t>
            </a:r>
            <a:endParaRPr lang="en-US" b="1" i="1" u="sng">
              <a:latin typeface="Times New Roman"/>
              <a:cs typeface="Times New Roman"/>
            </a:endParaRPr>
          </a:p>
          <a:p>
            <a:pPr>
              <a:defRPr/>
            </a:pPr>
            <a:endParaRPr lang="ru-RU" b="1" i="1" u="sng">
              <a:latin typeface="Times New Roman"/>
              <a:cs typeface="Times New Roman"/>
            </a:endParaRPr>
          </a:p>
          <a:p>
            <a:pPr>
              <a:defRPr/>
            </a:pPr>
            <a:r>
              <a:rPr lang="ru-RU" b="1" i="1">
                <a:latin typeface="Times New Roman"/>
                <a:cs typeface="Times New Roman"/>
              </a:rPr>
              <a:t>Звениговский район</a:t>
            </a:r>
            <a:endParaRPr lang="en-US" b="1" i="1">
              <a:latin typeface="Times New Roman"/>
              <a:cs typeface="Times New Roman"/>
            </a:endParaRPr>
          </a:p>
          <a:p>
            <a:pPr>
              <a:defRPr/>
            </a:pPr>
            <a:endParaRPr lang="ru-RU" b="1" i="1">
              <a:latin typeface="Times New Roman"/>
              <a:cs typeface="Times New Roman"/>
            </a:endParaRPr>
          </a:p>
          <a:p>
            <a:pPr marL="285750" indent="-285750" algn="just">
              <a:buFont typeface="Arial"/>
              <a:buChar char="•"/>
              <a:defRPr/>
            </a:pPr>
            <a:r>
              <a:rPr lang="ru-RU">
                <a:latin typeface="Times New Roman"/>
                <a:cs typeface="Times New Roman"/>
              </a:rPr>
              <a:t>Не представлены документы, предусмотренные пунктом 13 Правил оценки готовности к отопительному периоду, утвержденных приказом Минэнерго России от 12.03.2013 № 103, подтверждающие готовность к отопительному периоду Филиала ФГБУ «ЦЖКУ» Министерства обороны Российской Федерации по Центральному военному округу (Котельная № 36, п. Суслонгер, в/г № 5).</a:t>
            </a:r>
            <a:endParaRPr lang="en-US">
              <a:latin typeface="Times New Roman"/>
              <a:cs typeface="Times New Roman"/>
            </a:endParaRPr>
          </a:p>
          <a:p>
            <a:pPr marL="285750" indent="-285750" algn="just">
              <a:buFont typeface="Arial"/>
              <a:buChar char="•"/>
              <a:defRPr/>
            </a:pPr>
            <a:r>
              <a:rPr lang="ru-RU">
                <a:latin typeface="Times New Roman"/>
                <a:cs typeface="Times New Roman"/>
              </a:rPr>
              <a:t>Не восстановлена разрушенная тепловая изоляция на теплотрассе</a:t>
            </a:r>
            <a:r>
              <a:rPr lang="en-US">
                <a:latin typeface="Times New Roman"/>
                <a:cs typeface="Times New Roman"/>
              </a:rPr>
              <a:t> </a:t>
            </a:r>
            <a:r>
              <a:rPr lang="ru-RU">
                <a:latin typeface="Times New Roman"/>
                <a:cs typeface="Times New Roman"/>
              </a:rPr>
              <a:t>в п. Суслонгер, с. Исменцы, г. Звенигово.</a:t>
            </a:r>
            <a:endParaRPr lang="en-US">
              <a:latin typeface="Times New Roman"/>
              <a:cs typeface="Times New Roman"/>
            </a:endParaRPr>
          </a:p>
          <a:p>
            <a:pPr marL="285750" indent="-285750" algn="just">
              <a:buFont typeface="Arial"/>
              <a:buChar char="•"/>
              <a:defRPr/>
            </a:pPr>
            <a:r>
              <a:rPr lang="ru-RU">
                <a:latin typeface="Times New Roman"/>
                <a:cs typeface="Times New Roman"/>
              </a:rPr>
              <a:t>Не представлены сведения о наличии нормативного запаса топлива в Филиале ФГБУ «ЦЖКУ» Министерства обороны Российской Федерации по Центральному военному округу (Котельная № 36, п. Суслонгер, в/г № 5) </a:t>
            </a:r>
            <a:br>
              <a:rPr lang="ru-RU">
                <a:latin typeface="Times New Roman"/>
                <a:cs typeface="Times New Roman"/>
              </a:rPr>
            </a:br>
            <a:r>
              <a:rPr lang="ru-RU">
                <a:latin typeface="Times New Roman"/>
                <a:cs typeface="Times New Roman"/>
              </a:rPr>
              <a:t>в ООО «Марикоммунэнерго».</a:t>
            </a:r>
            <a:endParaRPr lang="en-US">
              <a:latin typeface="Times New Roman"/>
              <a:cs typeface="Times New Roman"/>
            </a:endParaRPr>
          </a:p>
          <a:p>
            <a:pPr marL="285750" indent="-285750" algn="just">
              <a:buFont typeface="Arial"/>
              <a:buChar char="•"/>
              <a:defRPr/>
            </a:pPr>
            <a:r>
              <a:rPr lang="ru-RU">
                <a:latin typeface="Times New Roman"/>
                <a:cs typeface="Times New Roman"/>
              </a:rPr>
              <a:t>Не представлены документы, подтверждающие проведение мероприятий по выявлению бесхозных тепловых сетей </a:t>
            </a:r>
            <a:br>
              <a:rPr lang="ru-RU">
                <a:latin typeface="Times New Roman"/>
                <a:cs typeface="Times New Roman"/>
              </a:rPr>
            </a:br>
            <a:r>
              <a:rPr lang="ru-RU">
                <a:latin typeface="Times New Roman"/>
                <a:cs typeface="Times New Roman"/>
              </a:rPr>
              <a:t>в пос. Суслонгер.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EB092CF9-F46D-4F0B-812A-240F1E00EE51}" type="slidenum">
              <a:rPr lang="ru-RU"/>
              <a:t>6</a:t>
            </a:fld>
            <a:endParaRPr lang="ru-RU"/>
          </a:p>
        </p:txBody>
      </p:sp>
      <p:sp>
        <p:nvSpPr>
          <p:cNvPr id="6" name="TextBox 5"/>
          <p:cNvSpPr txBox="1"/>
          <p:nvPr/>
        </p:nvSpPr>
        <p:spPr bwMode="auto">
          <a:xfrm>
            <a:off x="178903" y="1617417"/>
            <a:ext cx="11836351" cy="31093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b="1" i="1">
                <a:latin typeface="Times New Roman"/>
                <a:cs typeface="Times New Roman"/>
              </a:rPr>
              <a:t>Горномарийский район</a:t>
            </a:r>
            <a:endParaRPr/>
          </a:p>
          <a:p>
            <a:pPr>
              <a:defRPr/>
            </a:pPr>
            <a:endParaRPr lang="ru-RU">
              <a:latin typeface="Times New Roman"/>
              <a:cs typeface="Times New Roman"/>
            </a:endParaRPr>
          </a:p>
          <a:p>
            <a:pPr algn="just">
              <a:defRPr/>
            </a:pPr>
            <a:r>
              <a:rPr lang="ru-RU">
                <a:latin typeface="Times New Roman"/>
                <a:cs typeface="Times New Roman"/>
              </a:rPr>
              <a:t>Не зарегистрированы опасные производственные объекты в государственном реестре опасных производственных объектов МУП «Горномарийский» (Сеть газопотребления МБОУ «Емелевская ООШ», местонахождение: РМЭ, Горномарийский район, с. Емелево, д. 29а, класс опасности III).</a:t>
            </a:r>
            <a:endParaRPr/>
          </a:p>
          <a:p>
            <a:pPr>
              <a:defRPr/>
            </a:pPr>
            <a:endParaRPr lang="ru-RU">
              <a:latin typeface="Times New Roman"/>
              <a:cs typeface="Times New Roman"/>
            </a:endParaRPr>
          </a:p>
          <a:p>
            <a:pPr>
              <a:defRPr/>
            </a:pPr>
            <a:r>
              <a:rPr lang="ru-RU" b="1" i="1">
                <a:latin typeface="Times New Roman"/>
                <a:cs typeface="Times New Roman"/>
              </a:rPr>
              <a:t>Волжский район</a:t>
            </a:r>
            <a:endParaRPr lang="en-US" b="1" i="1">
              <a:latin typeface="Times New Roman"/>
              <a:cs typeface="Times New Roman"/>
            </a:endParaRPr>
          </a:p>
          <a:p>
            <a:pPr>
              <a:defRPr/>
            </a:pPr>
            <a:endParaRPr lang="ru-RU">
              <a:latin typeface="Times New Roman"/>
              <a:cs typeface="Times New Roman"/>
            </a:endParaRPr>
          </a:p>
          <a:p>
            <a:pPr algn="just">
              <a:defRPr/>
            </a:pPr>
            <a:r>
              <a:rPr lang="ru-RU">
                <a:latin typeface="Times New Roman"/>
                <a:cs typeface="Times New Roman"/>
              </a:rPr>
              <a:t>Не переоформлена лицензия на эксплуатацию взрывопожароопасных и химически опасных производственных объектов I, II и III классов опасности в связи с добавлением мест осуществления деятельности теплоснабжающей организацией ООО «Марикоммунэнерго».</a:t>
            </a:r>
            <a:endParaRPr/>
          </a:p>
        </p:txBody>
      </p:sp>
      <p:sp>
        <p:nvSpPr>
          <p:cNvPr id="7" name="Прямоугольник 6"/>
          <p:cNvSpPr/>
          <p:nvPr/>
        </p:nvSpPr>
        <p:spPr bwMode="auto">
          <a:xfrm>
            <a:off x="8629565" y="839076"/>
            <a:ext cx="3503712" cy="424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82675">
              <a:lnSpc>
                <a:spcPct val="90000"/>
              </a:lnSpc>
              <a:defRPr/>
            </a:pPr>
            <a:r>
              <a:rPr lang="ru-RU" sz="1200" b="1">
                <a:solidFill>
                  <a:schemeClr val="tx1">
                    <a:lumMod val="50000"/>
                    <a:lumOff val="50000"/>
                  </a:schemeClr>
                </a:solidFill>
                <a:latin typeface="Tahoma"/>
                <a:ea typeface="Tahoma"/>
                <a:cs typeface="Tahoma"/>
              </a:rPr>
              <a:t>Приволжское управление </a:t>
            </a:r>
            <a:endParaRPr/>
          </a:p>
          <a:p>
            <a:pPr marL="1082675">
              <a:lnSpc>
                <a:spcPct val="90000"/>
              </a:lnSpc>
              <a:defRPr/>
            </a:pPr>
            <a:r>
              <a:rPr lang="ru-RU" sz="1200" b="1">
                <a:solidFill>
                  <a:schemeClr val="tx1">
                    <a:lumMod val="50000"/>
                    <a:lumOff val="50000"/>
                  </a:schemeClr>
                </a:solidFill>
                <a:latin typeface="Tahoma"/>
                <a:ea typeface="Tahoma"/>
                <a:cs typeface="Tahoma"/>
              </a:rPr>
              <a:t>Ростехнадзора</a:t>
            </a:r>
            <a:endParaRPr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9284940" y="777512"/>
            <a:ext cx="432048" cy="486296"/>
          </a:xfrm>
          <a:prstGeom prst="rect">
            <a:avLst/>
          </a:prstGeom>
        </p:spPr>
      </p:pic>
      <p:sp>
        <p:nvSpPr>
          <p:cNvPr id="9" name="Заголовок 1"/>
          <p:cNvSpPr txBox="1"/>
          <p:nvPr/>
        </p:nvSpPr>
        <p:spPr bwMode="auto">
          <a:xfrm>
            <a:off x="58723" y="216278"/>
            <a:ext cx="9846572" cy="118403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>
              <a:lnSpc>
                <a:spcPct val="90000"/>
              </a:lnSpc>
              <a:spcBef>
                <a:spcPts val="0"/>
              </a:spcBef>
              <a:buNone/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ru-RU" sz="2400" b="1" cap="all">
                <a:latin typeface="+mn-lt"/>
                <a:ea typeface="+mn-ea"/>
                <a:cs typeface="Times New Roman"/>
              </a:rPr>
              <a:t>Муниципальные образования, которые не получили паспорт готовности 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EB092CF9-F46D-4F0B-812A-240F1E00EE51}" type="slidenum">
              <a:rPr lang="ru-RU"/>
              <a:t>7</a:t>
            </a:fld>
            <a:endParaRPr lang="ru-RU"/>
          </a:p>
        </p:txBody>
      </p:sp>
      <p:sp>
        <p:nvSpPr>
          <p:cNvPr id="5" name="Прямоугольник 4"/>
          <p:cNvSpPr/>
          <p:nvPr/>
        </p:nvSpPr>
        <p:spPr bwMode="auto">
          <a:xfrm>
            <a:off x="8629565" y="839076"/>
            <a:ext cx="3503712" cy="424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82675">
              <a:lnSpc>
                <a:spcPct val="90000"/>
              </a:lnSpc>
              <a:defRPr/>
            </a:pPr>
            <a:r>
              <a:rPr lang="ru-RU" sz="1200" b="1">
                <a:solidFill>
                  <a:schemeClr val="tx1">
                    <a:lumMod val="50000"/>
                    <a:lumOff val="50000"/>
                  </a:schemeClr>
                </a:solidFill>
                <a:latin typeface="Tahoma"/>
                <a:ea typeface="Tahoma"/>
                <a:cs typeface="Tahoma"/>
              </a:rPr>
              <a:t>Приволжское управление </a:t>
            </a:r>
            <a:endParaRPr/>
          </a:p>
          <a:p>
            <a:pPr marL="1082675">
              <a:lnSpc>
                <a:spcPct val="90000"/>
              </a:lnSpc>
              <a:defRPr/>
            </a:pPr>
            <a:r>
              <a:rPr lang="ru-RU" sz="1200" b="1">
                <a:solidFill>
                  <a:schemeClr val="tx1">
                    <a:lumMod val="50000"/>
                    <a:lumOff val="50000"/>
                  </a:schemeClr>
                </a:solidFill>
                <a:latin typeface="Tahoma"/>
                <a:ea typeface="Tahoma"/>
                <a:cs typeface="Tahoma"/>
              </a:rPr>
              <a:t>Ростехнадзора</a:t>
            </a:r>
            <a:endParaRPr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9284940" y="777512"/>
            <a:ext cx="432048" cy="486296"/>
          </a:xfrm>
          <a:prstGeom prst="rect">
            <a:avLst/>
          </a:prstGeom>
        </p:spPr>
      </p:pic>
      <p:sp>
        <p:nvSpPr>
          <p:cNvPr id="7" name="Заголовок 1"/>
          <p:cNvSpPr txBox="1"/>
          <p:nvPr/>
        </p:nvSpPr>
        <p:spPr bwMode="auto">
          <a:xfrm>
            <a:off x="58723" y="216278"/>
            <a:ext cx="9846572" cy="118403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>
              <a:lnSpc>
                <a:spcPct val="90000"/>
              </a:lnSpc>
              <a:spcBef>
                <a:spcPts val="0"/>
              </a:spcBef>
              <a:buNone/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ru-RU" sz="2400" b="1" cap="all">
                <a:latin typeface="+mn-lt"/>
                <a:ea typeface="+mn-ea"/>
                <a:cs typeface="Times New Roman"/>
              </a:rPr>
              <a:t>Муниципальные образования, которые не получили паспорт готовности </a:t>
            </a:r>
            <a:endParaRPr lang="ru-RU" sz="2400" b="1" cap="all">
              <a:latin typeface="Calibri"/>
              <a:ea typeface="Arial"/>
              <a:cs typeface="Times New Roman"/>
            </a:endParaRPr>
          </a:p>
          <a:p>
            <a:pPr marL="0" marR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800" b="1" i="1" u="sng" strike="noStrike" cap="none" spc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Чувашская Республика</a:t>
            </a:r>
            <a:endParaRPr/>
          </a:p>
        </p:txBody>
      </p:sp>
      <p:sp>
        <p:nvSpPr>
          <p:cNvPr id="8" name="TextBox 7"/>
          <p:cNvSpPr txBox="1"/>
          <p:nvPr/>
        </p:nvSpPr>
        <p:spPr bwMode="auto">
          <a:xfrm>
            <a:off x="337929" y="1461900"/>
            <a:ext cx="11564503" cy="47552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 algn="just">
              <a:buAutoNum type="arabicPeriod"/>
              <a:defRPr/>
            </a:pPr>
            <a:r>
              <a:rPr lang="ru-RU" b="1">
                <a:latin typeface="Times New Roman"/>
                <a:ea typeface="Calibri"/>
                <a:cs typeface="Times New Roman"/>
              </a:rPr>
              <a:t>г. Чебоксары:</a:t>
            </a:r>
          </a:p>
          <a:p>
            <a:pPr marL="285750" lvl="0" indent="-285750" algn="just">
              <a:buFontTx/>
              <a:buChar char="-"/>
              <a:defRPr/>
            </a:pPr>
            <a:r>
              <a:rPr lang="ru-RU">
                <a:latin typeface="Times New Roman"/>
                <a:ea typeface="Calibri"/>
                <a:cs typeface="Times New Roman"/>
              </a:rPr>
              <a:t>Чувашские тепловые сети филиала «Марий Эл и Чувашии» </a:t>
            </a:r>
            <a:br>
              <a:rPr lang="ru-RU">
                <a:latin typeface="Times New Roman"/>
                <a:ea typeface="Calibri"/>
                <a:cs typeface="Times New Roman"/>
              </a:rPr>
            </a:br>
            <a:r>
              <a:rPr lang="ru-RU">
                <a:latin typeface="Times New Roman"/>
                <a:ea typeface="Calibri"/>
                <a:cs typeface="Times New Roman"/>
              </a:rPr>
              <a:t>ПАО «Т Плюс», ГУП «Чувашгаз» Минстроя Чувашии не переоформлена лицензия на эксплуатацию опасных производственных объектов в связи с добавлением адресов мест осуществления лицензируемого вида деятельности.</a:t>
            </a:r>
          </a:p>
          <a:p>
            <a:pPr marL="285750" lvl="0" indent="-285750" algn="just">
              <a:buFontTx/>
              <a:buChar char="-"/>
              <a:defRPr/>
            </a:pPr>
            <a:r>
              <a:rPr lang="ru-RU">
                <a:latin typeface="Times New Roman"/>
                <a:ea typeface="Calibri"/>
                <a:cs typeface="Times New Roman"/>
              </a:rPr>
              <a:t>Не выполнено требование Правил № 103 теплоснабжающей организацией ООО «СУОР». Директор </a:t>
            </a:r>
            <a:br>
              <a:rPr lang="ru-RU">
                <a:latin typeface="Times New Roman"/>
                <a:ea typeface="Calibri"/>
                <a:cs typeface="Times New Roman"/>
              </a:rPr>
            </a:br>
            <a:r>
              <a:rPr lang="ru-RU">
                <a:latin typeface="Times New Roman"/>
                <a:ea typeface="Calibri"/>
                <a:cs typeface="Times New Roman"/>
              </a:rPr>
              <a:t>ООО «СУОР» не аттестован в областях аттестации А.1 и Б.7.1.</a:t>
            </a:r>
            <a:endParaRPr/>
          </a:p>
          <a:p>
            <a:pPr marL="285750" lvl="0" indent="-285750" algn="just">
              <a:buFontTx/>
              <a:buChar char="-"/>
              <a:defRPr/>
            </a:pPr>
            <a:endParaRPr lang="ru-RU">
              <a:latin typeface="Times New Roman"/>
              <a:ea typeface="Calibri"/>
              <a:cs typeface="Times New Roman"/>
            </a:endParaRPr>
          </a:p>
          <a:p>
            <a:pPr lvl="0">
              <a:defRPr/>
            </a:pPr>
            <a:r>
              <a:rPr lang="ru-RU" b="1">
                <a:latin typeface="Times New Roman"/>
                <a:ea typeface="Calibri"/>
                <a:cs typeface="Times New Roman"/>
              </a:rPr>
              <a:t>2. Порецкий муниципальный округ:</a:t>
            </a:r>
            <a:endParaRPr lang="ru-RU">
              <a:latin typeface="Times New Roman"/>
              <a:ea typeface="Calibri"/>
              <a:cs typeface="Times New Roman"/>
            </a:endParaRPr>
          </a:p>
          <a:p>
            <a:pPr marL="285750" indent="-285750" algn="just">
              <a:buFontTx/>
              <a:buChar char="-"/>
              <a:defRPr/>
            </a:pPr>
            <a:r>
              <a:rPr lang="ru-RU">
                <a:latin typeface="Times New Roman"/>
                <a:ea typeface="Calibri"/>
                <a:cs typeface="Times New Roman"/>
              </a:rPr>
              <a:t>МУП «ОП ЖКХ» Порецкого муниципального округа не выполнен пункт 2 предписания Приволжского управления Ростехнадзора от 20.12.2021 № 43-06-15-186-193-201-257. </a:t>
            </a:r>
            <a:endParaRPr/>
          </a:p>
          <a:p>
            <a:pPr algn="just">
              <a:defRPr/>
            </a:pPr>
            <a:endParaRPr lang="ru-RU">
              <a:latin typeface="Times New Roman"/>
              <a:ea typeface="Calibri"/>
              <a:cs typeface="Times New Roman"/>
            </a:endParaRPr>
          </a:p>
          <a:p>
            <a:pPr lvl="0">
              <a:defRPr/>
            </a:pPr>
            <a:r>
              <a:rPr lang="ru-RU" b="1">
                <a:latin typeface="Times New Roman"/>
                <a:ea typeface="Calibri"/>
                <a:cs typeface="Times New Roman"/>
              </a:rPr>
              <a:t>3. Алатырский муниципальный округ:</a:t>
            </a:r>
            <a:endParaRPr lang="ru-RU">
              <a:latin typeface="Times New Roman"/>
              <a:ea typeface="Calibri"/>
              <a:cs typeface="Times New Roman"/>
            </a:endParaRPr>
          </a:p>
          <a:p>
            <a:pPr indent="450215" algn="just">
              <a:defRPr/>
            </a:pPr>
            <a:r>
              <a:rPr lang="ru-RU">
                <a:latin typeface="Times New Roman"/>
                <a:ea typeface="Calibri"/>
                <a:cs typeface="Times New Roman"/>
              </a:rPr>
              <a:t>- ГУП «Чувашгаз» Минстроя Чувашии не зарегистрированы опасные производственные объекты </a:t>
            </a:r>
            <a:br>
              <a:rPr lang="ru-RU">
                <a:latin typeface="Times New Roman"/>
                <a:ea typeface="Calibri"/>
                <a:cs typeface="Times New Roman"/>
              </a:rPr>
            </a:br>
            <a:r>
              <a:rPr lang="ru-RU">
                <a:latin typeface="Times New Roman"/>
                <a:ea typeface="Calibri"/>
                <a:cs typeface="Times New Roman"/>
              </a:rPr>
              <a:t>в государственном реестре опасных производственных объектов и не переоформлена лицензия на эксплуатацию опасных производственных объектов в связи с добавлением адресов мест осуществления лицензируемого вида деятельности.</a:t>
            </a:r>
            <a:r>
              <a:rPr lang="ru-RU">
                <a:latin typeface="Times New Roman"/>
                <a:ea typeface="Times New Roman"/>
                <a:cs typeface="Times New Roman"/>
              </a:rPr>
              <a:t> </a:t>
            </a:r>
            <a:endParaRPr lang="ru-RU">
              <a:latin typeface="Times New Roman"/>
              <a:ea typeface="Calibri"/>
              <a:cs typeface="Times New Roma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EB092CF9-F46D-4F0B-812A-240F1E00EE51}" type="slidenum">
              <a:rPr lang="ru-RU"/>
              <a:t>8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 bwMode="auto">
          <a:xfrm>
            <a:off x="8629565" y="839076"/>
            <a:ext cx="3503712" cy="424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82675">
              <a:lnSpc>
                <a:spcPct val="90000"/>
              </a:lnSpc>
              <a:defRPr/>
            </a:pPr>
            <a:r>
              <a:rPr lang="ru-RU" sz="1200" b="1">
                <a:solidFill>
                  <a:schemeClr val="tx1">
                    <a:lumMod val="50000"/>
                    <a:lumOff val="50000"/>
                  </a:schemeClr>
                </a:solidFill>
                <a:latin typeface="Tahoma"/>
                <a:ea typeface="Tahoma"/>
                <a:cs typeface="Tahoma"/>
              </a:rPr>
              <a:t>Приволжское управление </a:t>
            </a:r>
            <a:endParaRPr/>
          </a:p>
          <a:p>
            <a:pPr marL="1082675">
              <a:lnSpc>
                <a:spcPct val="90000"/>
              </a:lnSpc>
              <a:defRPr/>
            </a:pPr>
            <a:r>
              <a:rPr lang="ru-RU" sz="1200" b="1">
                <a:solidFill>
                  <a:schemeClr val="tx1">
                    <a:lumMod val="50000"/>
                    <a:lumOff val="50000"/>
                  </a:schemeClr>
                </a:solidFill>
                <a:latin typeface="Tahoma"/>
                <a:ea typeface="Tahoma"/>
                <a:cs typeface="Tahoma"/>
              </a:rPr>
              <a:t>Ростехнадзора</a:t>
            </a:r>
            <a:endParaRPr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9284940" y="777512"/>
            <a:ext cx="432048" cy="486296"/>
          </a:xfrm>
          <a:prstGeom prst="rect">
            <a:avLst/>
          </a:prstGeom>
        </p:spPr>
      </p:pic>
      <p:sp>
        <p:nvSpPr>
          <p:cNvPr id="9" name="Заголовок 1"/>
          <p:cNvSpPr txBox="1"/>
          <p:nvPr/>
        </p:nvSpPr>
        <p:spPr bwMode="auto">
          <a:xfrm>
            <a:off x="58723" y="216278"/>
            <a:ext cx="9846572" cy="118403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>
              <a:lnSpc>
                <a:spcPct val="90000"/>
              </a:lnSpc>
              <a:spcBef>
                <a:spcPts val="0"/>
              </a:spcBef>
              <a:buNone/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ru-RU" sz="2400" b="1" cap="all">
                <a:latin typeface="+mn-lt"/>
                <a:ea typeface="+mn-ea"/>
                <a:cs typeface="Times New Roman"/>
              </a:rPr>
              <a:t>Муниципальные образования, которые не получили паспорт готовности </a:t>
            </a:r>
            <a:endParaRPr/>
          </a:p>
        </p:txBody>
      </p:sp>
      <p:sp>
        <p:nvSpPr>
          <p:cNvPr id="10" name="TextBox 9"/>
          <p:cNvSpPr txBox="1"/>
          <p:nvPr/>
        </p:nvSpPr>
        <p:spPr bwMode="auto">
          <a:xfrm>
            <a:off x="296060" y="1325371"/>
            <a:ext cx="11631916" cy="47552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b="1">
                <a:latin typeface="Times New Roman"/>
                <a:cs typeface="Times New Roman"/>
              </a:rPr>
              <a:t>4. Аликовский муниципальный округ:</a:t>
            </a:r>
            <a:endParaRPr/>
          </a:p>
          <a:p>
            <a:pPr>
              <a:defRPr/>
            </a:pPr>
            <a:r>
              <a:rPr lang="ru-RU">
                <a:latin typeface="Times New Roman"/>
                <a:cs typeface="Times New Roman"/>
              </a:rPr>
              <a:t>Не выполнено требование Правил № 103:</a:t>
            </a:r>
            <a:endParaRPr/>
          </a:p>
          <a:p>
            <a:pPr>
              <a:defRPr/>
            </a:pPr>
            <a:r>
              <a:rPr lang="ru-RU">
                <a:latin typeface="Times New Roman"/>
                <a:cs typeface="Times New Roman"/>
              </a:rPr>
              <a:t>- в отношении ТСО ООО УК «Жилище»;</a:t>
            </a:r>
            <a:endParaRPr/>
          </a:p>
          <a:p>
            <a:pPr>
              <a:defRPr/>
            </a:pPr>
            <a:r>
              <a:rPr lang="ru-RU">
                <a:latin typeface="Times New Roman"/>
                <a:cs typeface="Times New Roman"/>
              </a:rPr>
              <a:t>- в отношении потребителей тепловой энергии;</a:t>
            </a:r>
            <a:endParaRPr/>
          </a:p>
          <a:p>
            <a:pPr>
              <a:defRPr/>
            </a:pPr>
            <a:r>
              <a:rPr lang="ru-RU">
                <a:latin typeface="Times New Roman"/>
                <a:cs typeface="Times New Roman"/>
              </a:rPr>
              <a:t>- отсутствуют графики аварийного ограничения режимов потребления тепловой энергии потребителей;</a:t>
            </a:r>
            <a:endParaRPr/>
          </a:p>
          <a:p>
            <a:pPr>
              <a:defRPr/>
            </a:pPr>
            <a:r>
              <a:rPr lang="ru-RU">
                <a:latin typeface="Times New Roman"/>
                <a:cs typeface="Times New Roman"/>
              </a:rPr>
              <a:t>- отсутствует информация о наличии фактического запаса топлива на всех теплоисточниках;</a:t>
            </a:r>
            <a:endParaRPr/>
          </a:p>
          <a:p>
            <a:pPr>
              <a:defRPr/>
            </a:pPr>
            <a:r>
              <a:rPr lang="ru-RU">
                <a:latin typeface="Times New Roman"/>
                <a:cs typeface="Times New Roman"/>
              </a:rPr>
              <a:t>- отсутствует соглашение об управлении системой теплоснабжения;</a:t>
            </a:r>
            <a:endParaRPr/>
          </a:p>
          <a:p>
            <a:pPr>
              <a:defRPr/>
            </a:pPr>
            <a:r>
              <a:rPr lang="ru-RU">
                <a:latin typeface="Times New Roman"/>
                <a:cs typeface="Times New Roman"/>
              </a:rPr>
              <a:t>- отсутствуют сведения о расчете критериев надежности теплоснабжения.</a:t>
            </a:r>
            <a:endParaRPr/>
          </a:p>
          <a:p>
            <a:pPr>
              <a:defRPr/>
            </a:pPr>
            <a:endParaRPr lang="ru-RU">
              <a:latin typeface="Times New Roman"/>
              <a:cs typeface="Times New Roman"/>
            </a:endParaRPr>
          </a:p>
          <a:p>
            <a:pPr>
              <a:defRPr/>
            </a:pPr>
            <a:r>
              <a:rPr lang="ru-RU" b="1">
                <a:latin typeface="Times New Roman"/>
                <a:cs typeface="Times New Roman"/>
              </a:rPr>
              <a:t>5. г. Алатырь:</a:t>
            </a:r>
            <a:endParaRPr/>
          </a:p>
          <a:p>
            <a:pPr algn="just">
              <a:defRPr/>
            </a:pPr>
            <a:r>
              <a:rPr lang="ru-RU">
                <a:latin typeface="Times New Roman"/>
                <a:cs typeface="Times New Roman"/>
              </a:rPr>
              <a:t>Не выполнено требование Правил № 103:</a:t>
            </a:r>
            <a:endParaRPr/>
          </a:p>
          <a:p>
            <a:pPr marL="285750" indent="-285750" algn="just">
              <a:buFontTx/>
              <a:buChar char="-"/>
              <a:defRPr/>
            </a:pPr>
            <a:r>
              <a:rPr lang="ru-RU">
                <a:latin typeface="Times New Roman"/>
                <a:cs typeface="Times New Roman"/>
              </a:rPr>
              <a:t>не обеспечено наличие нормативных запасов резервного топлива в котельных ГУП «Чувашгаз» Минстроя Чувашии.</a:t>
            </a:r>
            <a:endParaRPr/>
          </a:p>
          <a:p>
            <a:pPr marL="285750" indent="-285750" algn="just">
              <a:buFontTx/>
              <a:buChar char="-"/>
              <a:defRPr/>
            </a:pPr>
            <a:r>
              <a:rPr lang="ru-RU">
                <a:latin typeface="Times New Roman"/>
                <a:cs typeface="Times New Roman"/>
              </a:rPr>
              <a:t>не проведены гидравлические и тепловые испытания тепловых сетей ГУП Чувашгаз Минстроя Чувашии, переданных в аренду от МУП «АПОК и ТС»;</a:t>
            </a:r>
            <a:endParaRPr/>
          </a:p>
          <a:p>
            <a:pPr marL="285750" indent="-285750" algn="just">
              <a:buFontTx/>
              <a:buChar char="-"/>
              <a:defRPr/>
            </a:pPr>
            <a:r>
              <a:rPr lang="ru-RU">
                <a:latin typeface="Times New Roman"/>
                <a:cs typeface="Times New Roman"/>
              </a:rPr>
              <a:t>отсутствует допуск в эксплуатацию новых тепловых энергетических установок ГУП «Чувашгаз»;</a:t>
            </a:r>
            <a:endParaRPr/>
          </a:p>
          <a:p>
            <a:pPr marL="285750" indent="-285750" algn="just">
              <a:buFontTx/>
              <a:buChar char="-"/>
              <a:defRPr/>
            </a:pPr>
            <a:r>
              <a:rPr lang="ru-RU">
                <a:latin typeface="Times New Roman"/>
                <a:cs typeface="Times New Roman"/>
              </a:rPr>
              <a:t>отсутствуют оперативная и эксплуатационная схемы ГУП «Чувашгаз» Минстроя Чувашии.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EB092CF9-F46D-4F0B-812A-240F1E00EE51}" type="slidenum">
              <a:rPr lang="ru-RU"/>
              <a:t>9</a:t>
            </a:fld>
            <a:endParaRPr lang="ru-RU"/>
          </a:p>
        </p:txBody>
      </p:sp>
      <p:sp>
        <p:nvSpPr>
          <p:cNvPr id="6" name="TextBox 5"/>
          <p:cNvSpPr txBox="1"/>
          <p:nvPr/>
        </p:nvSpPr>
        <p:spPr bwMode="auto">
          <a:xfrm>
            <a:off x="246741" y="1555035"/>
            <a:ext cx="11412188" cy="55782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ru-RU" b="1">
                <a:latin typeface="Times New Roman"/>
                <a:cs typeface="Times New Roman"/>
              </a:rPr>
              <a:t>6. г. Шумерля </a:t>
            </a:r>
            <a:endParaRPr/>
          </a:p>
          <a:p>
            <a:pPr algn="just">
              <a:defRPr/>
            </a:pPr>
            <a:r>
              <a:rPr lang="ru-RU">
                <a:latin typeface="Times New Roman"/>
                <a:cs typeface="Times New Roman"/>
              </a:rPr>
              <a:t>Не выполнено требование Правил № 103:</a:t>
            </a:r>
            <a:endParaRPr/>
          </a:p>
          <a:p>
            <a:pPr marL="285750" indent="-285750" algn="just">
              <a:buFontTx/>
              <a:buChar char="-"/>
              <a:defRPr/>
            </a:pPr>
            <a:r>
              <a:rPr lang="ru-RU">
                <a:latin typeface="Times New Roman"/>
                <a:cs typeface="Times New Roman"/>
              </a:rPr>
              <a:t>у ГУП «Чувашгаз» Минстроя Чувашии отсутствует допуск в эксплуатацию 7 (семи) тепловых энергетических установок;</a:t>
            </a:r>
            <a:endParaRPr/>
          </a:p>
          <a:p>
            <a:pPr marL="285750" indent="-285750" algn="just">
              <a:buFontTx/>
              <a:buChar char="-"/>
              <a:defRPr/>
            </a:pPr>
            <a:r>
              <a:rPr lang="ru-RU">
                <a:latin typeface="Times New Roman"/>
                <a:cs typeface="Times New Roman"/>
              </a:rPr>
              <a:t>у МУП «Шумерлинское предприятие тепловодоснабжения и водоотведения» имеются факты эксплуатации теплоэнергетического оборудования сверх ресурса без проведения соответствующих организационно-технических мероприятий по продлению срока его эксплуатации.</a:t>
            </a:r>
            <a:endParaRPr/>
          </a:p>
          <a:p>
            <a:pPr algn="just">
              <a:defRPr/>
            </a:pPr>
            <a:endParaRPr lang="ru-RU">
              <a:latin typeface="Times New Roman"/>
              <a:cs typeface="Times New Roman"/>
            </a:endParaRPr>
          </a:p>
          <a:p>
            <a:pPr marL="342900" indent="-342900" algn="just">
              <a:buAutoNum type="arabicPeriod" startAt="7"/>
              <a:defRPr/>
            </a:pPr>
            <a:r>
              <a:rPr lang="ru-RU" b="1">
                <a:latin typeface="Times New Roman"/>
                <a:cs typeface="Times New Roman"/>
              </a:rPr>
              <a:t>Мариинско-Посадский муниципальный округ:</a:t>
            </a:r>
            <a:endParaRPr/>
          </a:p>
          <a:p>
            <a:pPr algn="just">
              <a:defRPr/>
            </a:pPr>
            <a:r>
              <a:rPr lang="ru-RU">
                <a:latin typeface="Times New Roman"/>
                <a:cs typeface="Times New Roman"/>
              </a:rPr>
              <a:t>МУП «ЖКУ Мариинский» не обеспечивает следующие требования:</a:t>
            </a:r>
            <a:endParaRPr/>
          </a:p>
          <a:p>
            <a:pPr marL="285750" indent="-285750" algn="just">
              <a:buFontTx/>
              <a:buChar char="-"/>
              <a:defRPr/>
            </a:pPr>
            <a:r>
              <a:rPr lang="ru-RU">
                <a:latin typeface="Times New Roman"/>
                <a:cs typeface="Times New Roman"/>
              </a:rPr>
              <a:t>не обеспечено качество теплоносителей;</a:t>
            </a:r>
            <a:endParaRPr/>
          </a:p>
          <a:p>
            <a:pPr marL="285750" indent="-285750" algn="just">
              <a:buFontTx/>
              <a:buChar char="-"/>
              <a:defRPr/>
            </a:pPr>
            <a:r>
              <a:rPr lang="ru-RU">
                <a:latin typeface="Times New Roman"/>
                <a:cs typeface="Times New Roman"/>
              </a:rPr>
              <a:t>не предъявлены документы, подтверждающие организацию коммерческого учета реализуемой тепловой энергии;</a:t>
            </a:r>
            <a:endParaRPr/>
          </a:p>
          <a:p>
            <a:pPr marL="285750" indent="-285750" algn="just">
              <a:buFontTx/>
              <a:buChar char="-"/>
              <a:defRPr/>
            </a:pPr>
            <a:r>
              <a:rPr lang="ru-RU">
                <a:latin typeface="Times New Roman"/>
                <a:cs typeface="Times New Roman"/>
              </a:rPr>
              <a:t>не организован контроль водно-химического режима работы тепловых энергоустановок, трубопроводов </a:t>
            </a:r>
            <a:br>
              <a:rPr lang="ru-RU">
                <a:latin typeface="Times New Roman"/>
                <a:cs typeface="Times New Roman"/>
              </a:rPr>
            </a:br>
            <a:r>
              <a:rPr lang="ru-RU">
                <a:latin typeface="Times New Roman"/>
                <a:cs typeface="Times New Roman"/>
              </a:rPr>
              <a:t>и другого оборудования котельной «Коновалово», «Советская», «Шоршелы» МУП «ЖКУ Мариинский»; </a:t>
            </a:r>
            <a:endParaRPr/>
          </a:p>
          <a:p>
            <a:pPr marL="285750" indent="-285750" algn="just">
              <a:buFontTx/>
              <a:buChar char="-"/>
              <a:defRPr/>
            </a:pPr>
            <a:r>
              <a:rPr lang="ru-RU">
                <a:latin typeface="Times New Roman"/>
                <a:cs typeface="Times New Roman"/>
              </a:rPr>
              <a:t>в котельной «Шоршелы» не исправен (отсутствует) резервный котел (резервный источник теплоты);</a:t>
            </a:r>
            <a:endParaRPr/>
          </a:p>
          <a:p>
            <a:pPr marL="285750" indent="-285750" algn="just">
              <a:buFontTx/>
              <a:buChar char="-"/>
              <a:defRPr/>
            </a:pPr>
            <a:r>
              <a:rPr lang="ru-RU">
                <a:latin typeface="Times New Roman"/>
                <a:cs typeface="Times New Roman"/>
              </a:rPr>
              <a:t>строительные конструкции здания котельной имеет дефекты (трещины);</a:t>
            </a:r>
            <a:endParaRPr/>
          </a:p>
          <a:p>
            <a:pPr marL="285750" indent="-285750" algn="just">
              <a:buFontTx/>
              <a:buChar char="-"/>
              <a:defRPr/>
            </a:pPr>
            <a:r>
              <a:rPr lang="ru-RU">
                <a:latin typeface="Times New Roman"/>
                <a:cs typeface="Times New Roman"/>
              </a:rPr>
              <a:t>не соблюдаются критерии надежности теплоснабжения - не исправен деаэратор котельной «Шоршелы» (нарушена тепловая изоляция).</a:t>
            </a:r>
            <a:endParaRPr/>
          </a:p>
          <a:p>
            <a:pPr algn="just">
              <a:defRPr/>
            </a:pPr>
            <a:endParaRPr lang="ru-RU">
              <a:latin typeface="Times New Roman"/>
              <a:cs typeface="Times New Roman"/>
            </a:endParaRPr>
          </a:p>
        </p:txBody>
      </p:sp>
      <p:sp>
        <p:nvSpPr>
          <p:cNvPr id="7" name="Прямоугольник 6"/>
          <p:cNvSpPr/>
          <p:nvPr/>
        </p:nvSpPr>
        <p:spPr bwMode="auto">
          <a:xfrm>
            <a:off x="8629565" y="839076"/>
            <a:ext cx="3503712" cy="424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82675">
              <a:lnSpc>
                <a:spcPct val="90000"/>
              </a:lnSpc>
              <a:defRPr/>
            </a:pPr>
            <a:r>
              <a:rPr lang="ru-RU" sz="1200" b="1">
                <a:solidFill>
                  <a:schemeClr val="tx1">
                    <a:lumMod val="50000"/>
                    <a:lumOff val="50000"/>
                  </a:schemeClr>
                </a:solidFill>
                <a:latin typeface="Tahoma"/>
                <a:ea typeface="Tahoma"/>
                <a:cs typeface="Tahoma"/>
              </a:rPr>
              <a:t>Приволжское управление </a:t>
            </a:r>
            <a:endParaRPr/>
          </a:p>
          <a:p>
            <a:pPr marL="1082675">
              <a:lnSpc>
                <a:spcPct val="90000"/>
              </a:lnSpc>
              <a:defRPr/>
            </a:pPr>
            <a:r>
              <a:rPr lang="ru-RU" sz="1200" b="1">
                <a:solidFill>
                  <a:schemeClr val="tx1">
                    <a:lumMod val="50000"/>
                    <a:lumOff val="50000"/>
                  </a:schemeClr>
                </a:solidFill>
                <a:latin typeface="Tahoma"/>
                <a:ea typeface="Tahoma"/>
                <a:cs typeface="Tahoma"/>
              </a:rPr>
              <a:t>Ростехнадзора</a:t>
            </a:r>
            <a:endParaRPr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9284940" y="777512"/>
            <a:ext cx="432048" cy="486296"/>
          </a:xfrm>
          <a:prstGeom prst="rect">
            <a:avLst/>
          </a:prstGeom>
        </p:spPr>
      </p:pic>
      <p:sp>
        <p:nvSpPr>
          <p:cNvPr id="9" name="Заголовок 1"/>
          <p:cNvSpPr txBox="1"/>
          <p:nvPr/>
        </p:nvSpPr>
        <p:spPr bwMode="auto">
          <a:xfrm>
            <a:off x="58723" y="216278"/>
            <a:ext cx="9846572" cy="118403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>
              <a:lnSpc>
                <a:spcPct val="90000"/>
              </a:lnSpc>
              <a:spcBef>
                <a:spcPts val="0"/>
              </a:spcBef>
              <a:buNone/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ru-RU" sz="2400" b="1" cap="all">
                <a:latin typeface="+mn-lt"/>
                <a:ea typeface="+mn-ea"/>
                <a:cs typeface="Times New Roman"/>
              </a:rPr>
              <a:t>Муниципальные образования, которые не получили паспорт готовности 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Arial"/>
        <a:cs typeface="Arial"/>
      </a:majorFont>
      <a:minorFont>
        <a:latin typeface="Calibri"/>
        <a:ea typeface="Arial"/>
        <a:cs typeface="Arial"/>
      </a:minorFont>
    </a:fontScheme>
    <a:fmtScheme name="Стандартная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2452</Words>
  <Application>Microsoft Office PowerPoint</Application>
  <DocSecurity>0</DocSecurity>
  <PresentationFormat>Широкоэкранный</PresentationFormat>
  <Paragraphs>263</Paragraphs>
  <Slides>19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5" baseType="lpstr">
      <vt:lpstr>Arial</vt:lpstr>
      <vt:lpstr>Calibri</vt:lpstr>
      <vt:lpstr>Calibri Light</vt:lpstr>
      <vt:lpstr>Tahoma</vt:lpstr>
      <vt:lpstr>Times New Roman</vt:lpstr>
      <vt:lpstr>Тема Office</vt:lpstr>
      <vt:lpstr>Презентация PowerPoint</vt:lpstr>
      <vt:lpstr>Презентация PowerPoint</vt:lpstr>
      <vt:lpstr>Основные выявленные замечания по результатам оценки готовности к осенне-зимнему периоду 2024-2025 гг.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subject/>
  <dc:creator>MAF</dc:creator>
  <cp:keywords/>
  <dc:description/>
  <cp:lastModifiedBy>Зайнуллин  Марсель  Зинурович</cp:lastModifiedBy>
  <cp:revision>150</cp:revision>
  <dcterms:created xsi:type="dcterms:W3CDTF">2021-10-13T13:11:18Z</dcterms:created>
  <dcterms:modified xsi:type="dcterms:W3CDTF">2024-11-27T11:40:39Z</dcterms:modified>
  <cp:category/>
  <dc:identifier/>
  <cp:contentStatus/>
  <dc:language/>
  <cp:version/>
</cp:coreProperties>
</file>